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notesMasterIdLst>
    <p:notesMasterId r:id="rId29"/>
  </p:notesMasterIdLst>
  <p:handoutMasterIdLst>
    <p:handoutMasterId r:id="rId30"/>
  </p:handoutMasterIdLst>
  <p:sldIdLst>
    <p:sldId id="293" r:id="rId2"/>
    <p:sldId id="294" r:id="rId3"/>
    <p:sldId id="296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2" r:id="rId12"/>
    <p:sldId id="313" r:id="rId13"/>
    <p:sldId id="314" r:id="rId14"/>
    <p:sldId id="303" r:id="rId15"/>
    <p:sldId id="315" r:id="rId16"/>
    <p:sldId id="318" r:id="rId17"/>
    <p:sldId id="316" r:id="rId18"/>
    <p:sldId id="319" r:id="rId19"/>
    <p:sldId id="320" r:id="rId20"/>
    <p:sldId id="321" r:id="rId21"/>
    <p:sldId id="322" r:id="rId22"/>
    <p:sldId id="323" r:id="rId23"/>
    <p:sldId id="326" r:id="rId24"/>
    <p:sldId id="325" r:id="rId25"/>
    <p:sldId id="324" r:id="rId26"/>
    <p:sldId id="327" r:id="rId27"/>
    <p:sldId id="269" r:id="rId28"/>
  </p:sldIdLst>
  <p:sldSz cx="9144000" cy="6858000" type="screen4x3"/>
  <p:notesSz cx="6799263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yane Kiragosyan" initials="GK" lastIdx="5" clrIdx="0">
    <p:extLst>
      <p:ext uri="{19B8F6BF-5375-455C-9EA6-DF929625EA0E}">
        <p15:presenceInfo xmlns:p15="http://schemas.microsoft.com/office/powerpoint/2012/main" userId="S::gkiragosyan@gcp-service.com::d64b6110-799f-492c-aeb0-64835e5a113e" providerId="AD"/>
      </p:ext>
    </p:extLst>
  </p:cmAuthor>
  <p:cmAuthor id="2" name="Andreas Beust" initials="AB" lastIdx="6" clrIdx="1">
    <p:extLst>
      <p:ext uri="{19B8F6BF-5375-455C-9EA6-DF929625EA0E}">
        <p15:presenceInfo xmlns:p15="http://schemas.microsoft.com/office/powerpoint/2012/main" userId="S::abeust@gcp-service.com::fc3aadbc-75cd-4f8e-a827-c25d86c74f8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ECFF"/>
    <a:srgbClr val="606060"/>
    <a:srgbClr val="4060AF"/>
    <a:srgbClr val="294983"/>
    <a:srgbClr val="97BB91"/>
    <a:srgbClr val="546882"/>
    <a:srgbClr val="10502A"/>
    <a:srgbClr val="4B5D7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249" autoAdjust="0"/>
  </p:normalViewPr>
  <p:slideViewPr>
    <p:cSldViewPr snapToGrid="0">
      <p:cViewPr>
        <p:scale>
          <a:sx n="90" d="100"/>
          <a:sy n="90" d="100"/>
        </p:scale>
        <p:origin x="1476" y="-126"/>
      </p:cViewPr>
      <p:guideLst>
        <p:guide orient="horz" pos="213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92992FA-EFBC-47C1-A7A7-2072A99431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7CEC3EF-EECA-4F0E-9962-61C8B7E210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1342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310C8-957A-4B12-8814-1DB25281E74E}" type="datetimeFigureOut">
              <a:rPr lang="de-DE" smtClean="0"/>
              <a:t>20.09.2021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0B9A26-FA57-4AE0-8F75-6CAEDDD8DA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855B70-84CF-44EA-A49F-926938DC32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E9569-9955-47BE-81C6-61F916580E2A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492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AFB39-97D4-48BA-AA90-E86267303F44}" type="datetimeFigureOut">
              <a:rPr lang="de-DE" smtClean="0"/>
              <a:t>20.09.2021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CF562-A9E8-41E7-9B4B-7C13D4346EB2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7326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 _starter_if you like"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1920FFED-E605-4872-B058-61CBE818F1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4507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7650" y="1764120"/>
            <a:ext cx="7510549" cy="1406843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rgbClr val="606060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7649" y="3298717"/>
            <a:ext cx="7510549" cy="63032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baseline="0" dirty="0">
                <a:solidFill>
                  <a:srgbClr val="606060"/>
                </a:solidFill>
                <a:latin typeface="Lucida Sans" panose="020B0602030504020204" pitchFamily="34" charset="0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936BB67A-9EB2-4954-A06F-B09E2BCA4F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4793" y="4127229"/>
            <a:ext cx="1014413" cy="80645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7E00B-41E1-4325-9FEC-3D51F9AE9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2DCC0-C343-482C-BA72-05C30EF44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9D58-0396-4126-AD51-3FDBAD05EF6A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8667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r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4ED047-301F-4E08-A697-78868D4F5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de-DE" dirty="0"/>
              <a:t>Mastertitelformat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04A2D8C-68A5-423F-8F58-32A296C8C8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rgbClr val="606060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16FC43-41CF-4821-9F71-B78ADED090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lang="de-DE" sz="1050" kern="1200" baseline="0" smtClean="0">
                <a:solidFill>
                  <a:srgbClr val="606060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fld id="{98E19D58-0396-4126-AD51-3FDBAD05EF6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5C338E8-8207-4648-9A74-05C7549436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0550" y="1487488"/>
            <a:ext cx="7886700" cy="4430712"/>
          </a:xfrm>
        </p:spPr>
        <p:txBody>
          <a:bodyPr/>
          <a:lstStyle>
            <a:lvl1pPr>
              <a:defRPr sz="3200" baseline="0">
                <a:solidFill>
                  <a:srgbClr val="606060"/>
                </a:solidFill>
              </a:defRPr>
            </a:lvl1pPr>
            <a:lvl2pPr>
              <a:defRPr sz="3000" baseline="0">
                <a:solidFill>
                  <a:srgbClr val="606060"/>
                </a:solidFill>
              </a:defRPr>
            </a:lvl2pPr>
            <a:lvl3pPr>
              <a:defRPr sz="2800" baseline="0">
                <a:solidFill>
                  <a:srgbClr val="606060"/>
                </a:solidFill>
              </a:defRPr>
            </a:lvl3pPr>
            <a:lvl4pPr>
              <a:defRPr sz="2600" baseline="0">
                <a:solidFill>
                  <a:srgbClr val="606060"/>
                </a:solidFill>
              </a:defRPr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162669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rpoints with GCP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4ED047-301F-4E08-A697-78868D4F5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de-DE" dirty="0"/>
              <a:t>Mastertitelformat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04A2D8C-68A5-423F-8F58-32A296C8C8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rgbClr val="606060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16FC43-41CF-4821-9F71-B78ADED090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lang="de-DE" sz="1050" kern="1200" baseline="0" smtClean="0">
                <a:solidFill>
                  <a:srgbClr val="606060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fld id="{98E19D58-0396-4126-AD51-3FDBAD05EF6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5C338E8-8207-4648-9A74-05C7549436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0550" y="1487488"/>
            <a:ext cx="7886700" cy="4430712"/>
          </a:xfrm>
        </p:spPr>
        <p:txBody>
          <a:bodyPr/>
          <a:lstStyle>
            <a:lvl1pPr marL="228600" indent="-228600">
              <a:buSzPct val="90000"/>
              <a:buFontTx/>
              <a:buBlip>
                <a:blip r:embed="rId2"/>
              </a:buBlip>
              <a:defRPr sz="3200" baseline="0">
                <a:solidFill>
                  <a:srgbClr val="606060"/>
                </a:solidFill>
              </a:defRPr>
            </a:lvl1pPr>
            <a:lvl2pPr marL="800100" indent="-342900">
              <a:buSzPct val="90000"/>
              <a:buFont typeface="Arial" panose="020B0604020202020204" pitchFamily="34" charset="0"/>
              <a:buChar char="•"/>
              <a:defRPr sz="3000" baseline="0">
                <a:solidFill>
                  <a:srgbClr val="606060"/>
                </a:solidFill>
              </a:defRPr>
            </a:lvl2pPr>
            <a:lvl3pPr marL="1143000" indent="-228600">
              <a:buSzPct val="90000"/>
              <a:buFont typeface="Symbol" panose="05050102010706020507" pitchFamily="18" charset="2"/>
              <a:buChar char="-"/>
              <a:defRPr sz="2800" baseline="0">
                <a:solidFill>
                  <a:srgbClr val="606060"/>
                </a:solidFill>
              </a:defRPr>
            </a:lvl3pPr>
            <a:lvl4pPr marL="1600200" indent="-228600">
              <a:buSzPct val="90000"/>
              <a:buFont typeface="Arial" panose="020B0604020202020204" pitchFamily="34" charset="0"/>
              <a:buChar char="•"/>
              <a:defRPr sz="2600" baseline="0">
                <a:solidFill>
                  <a:srgbClr val="606060"/>
                </a:solidFill>
              </a:defRPr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1608274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1431AFC-A97A-4693-91E6-A2B7E1CABCB2}"/>
              </a:ext>
            </a:extLst>
          </p:cNvPr>
          <p:cNvGrpSpPr/>
          <p:nvPr userDrawn="1"/>
        </p:nvGrpSpPr>
        <p:grpSpPr>
          <a:xfrm>
            <a:off x="2622043" y="1903360"/>
            <a:ext cx="4548723" cy="4120630"/>
            <a:chOff x="2622043" y="1903360"/>
            <a:chExt cx="4548723" cy="4120630"/>
          </a:xfrm>
        </p:grpSpPr>
        <p:sp>
          <p:nvSpPr>
            <p:cNvPr id="5" name="Titel 1">
              <a:extLst>
                <a:ext uri="{FF2B5EF4-FFF2-40B4-BE49-F238E27FC236}">
                  <a16:creationId xmlns:a16="http://schemas.microsoft.com/office/drawing/2014/main" id="{35DA276D-DBE2-4564-AEB8-7AF6816CA1E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22043" y="1903360"/>
              <a:ext cx="4548723" cy="4354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kern="1200" baseline="0">
                  <a:solidFill>
                    <a:srgbClr val="4060AF"/>
                  </a:solidFill>
                  <a:latin typeface="Lucida Sans" panose="020B0602030504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2200" dirty="0"/>
                <a:t>Our excellence is your success</a:t>
              </a:r>
            </a:p>
          </p:txBody>
        </p: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BD46CDC7-265F-40BE-92FD-11B8C19DC2B4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4572000" y="4166417"/>
              <a:ext cx="0" cy="185757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90ADC49D-5417-4C8F-BD3A-0A25BFF943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632" y="2304153"/>
            <a:ext cx="2784735" cy="183043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97C2A5-5204-48DA-A97E-872F12B8AB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5D6BE-A098-4337-B10A-7DDECEBCC2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E19D58-0396-4126-AD51-3FDBAD05EF6A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1160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0587" y="463695"/>
            <a:ext cx="7886700" cy="6834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587" y="1487052"/>
            <a:ext cx="7886700" cy="446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DA4C01F-9FF3-49A0-9882-92C6CA00F5FA}"/>
              </a:ext>
            </a:extLst>
          </p:cNvPr>
          <p:cNvCxnSpPr>
            <a:cxnSpLocks/>
          </p:cNvCxnSpPr>
          <p:nvPr userDrawn="1"/>
        </p:nvCxnSpPr>
        <p:spPr>
          <a:xfrm>
            <a:off x="248772" y="1268987"/>
            <a:ext cx="6925112" cy="0"/>
          </a:xfrm>
          <a:prstGeom prst="line">
            <a:avLst/>
          </a:prstGeom>
          <a:ln w="22225" cmpd="thinThick">
            <a:solidFill>
              <a:srgbClr val="4060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0C23947-430B-417C-AA10-FA4D58EA9E63}"/>
              </a:ext>
            </a:extLst>
          </p:cNvPr>
          <p:cNvCxnSpPr>
            <a:cxnSpLocks/>
          </p:cNvCxnSpPr>
          <p:nvPr userDrawn="1"/>
        </p:nvCxnSpPr>
        <p:spPr>
          <a:xfrm>
            <a:off x="249700" y="6176963"/>
            <a:ext cx="8628901" cy="0"/>
          </a:xfrm>
          <a:prstGeom prst="line">
            <a:avLst/>
          </a:prstGeom>
          <a:ln w="22225" cmpd="thinThick">
            <a:solidFill>
              <a:srgbClr val="4060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1C8958A8-C274-4E74-8713-7D9B397CBF72}"/>
              </a:ext>
            </a:extLst>
          </p:cNvPr>
          <p:cNvCxnSpPr>
            <a:cxnSpLocks/>
          </p:cNvCxnSpPr>
          <p:nvPr userDrawn="1"/>
        </p:nvCxnSpPr>
        <p:spPr>
          <a:xfrm>
            <a:off x="248772" y="1268987"/>
            <a:ext cx="0" cy="4916289"/>
          </a:xfrm>
          <a:prstGeom prst="line">
            <a:avLst/>
          </a:prstGeom>
          <a:ln w="22225" cmpd="thinThick">
            <a:solidFill>
              <a:srgbClr val="4060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FAA1B052-EF99-453A-B916-ACC553CFA664}"/>
              </a:ext>
            </a:extLst>
          </p:cNvPr>
          <p:cNvCxnSpPr>
            <a:cxnSpLocks/>
          </p:cNvCxnSpPr>
          <p:nvPr userDrawn="1"/>
        </p:nvCxnSpPr>
        <p:spPr>
          <a:xfrm flipV="1">
            <a:off x="8886914" y="5680972"/>
            <a:ext cx="0" cy="512617"/>
          </a:xfrm>
          <a:prstGeom prst="line">
            <a:avLst/>
          </a:prstGeom>
          <a:ln w="22225" cmpd="thinThick">
            <a:solidFill>
              <a:srgbClr val="4060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01CB4A-46F6-42B2-A45D-D5105060A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8772" y="6403340"/>
            <a:ext cx="3094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50" smtClean="0">
                <a:solidFill>
                  <a:srgbClr val="606060"/>
                </a:solidFill>
                <a:effectLst/>
              </a:defRPr>
            </a:lvl1pPr>
          </a:lstStyle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0F76269-BB26-444B-8E0F-BD8C238BF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07815" y="640622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606060"/>
                </a:solidFill>
              </a:defRPr>
            </a:lvl1pPr>
          </a:lstStyle>
          <a:p>
            <a:fld id="{98E19D58-0396-4126-AD51-3FDBAD05EF6A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10E1C99-6E01-454A-9A8C-F6D0B229E14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254" y="497298"/>
            <a:ext cx="2034744" cy="47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63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0" r:id="rId2"/>
    <p:sldLayoutId id="2147483666" r:id="rId3"/>
    <p:sldLayoutId id="2147483667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baseline="0">
          <a:solidFill>
            <a:srgbClr val="4060AF"/>
          </a:solidFill>
          <a:latin typeface="Lucida Sans" panose="020B06020305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 baseline="0">
          <a:solidFill>
            <a:srgbClr val="606060"/>
          </a:solidFill>
          <a:latin typeface="Lucida Sans" panose="020B0602030504020204" pitchFamily="34" charset="0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 baseline="0">
          <a:solidFill>
            <a:srgbClr val="606060"/>
          </a:solidFill>
          <a:latin typeface="Lucida Sans" panose="020B0602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Symbol" panose="05050102010706020507" pitchFamily="18" charset="2"/>
        <a:buChar char="-"/>
        <a:defRPr sz="2800" kern="1200" baseline="0">
          <a:solidFill>
            <a:srgbClr val="606060"/>
          </a:solidFill>
          <a:latin typeface="Lucida Sans" panose="020B0602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50000"/>
          </a:schemeClr>
        </a:buClr>
        <a:buFont typeface="Lucida Sans" panose="020B0602030504020204" pitchFamily="34" charset="0"/>
        <a:buChar char="•"/>
        <a:defRPr sz="2600" kern="1200" baseline="0">
          <a:solidFill>
            <a:srgbClr val="606060"/>
          </a:solidFill>
          <a:latin typeface="Lucida Sans" panose="020B0602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Lucida Sans" panose="020B0602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D82C7F-E2FF-4CA2-B06E-D8C4DE44C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437" y="1364053"/>
            <a:ext cx="8315125" cy="1974952"/>
          </a:xfrm>
          <a:effectLst/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02060"/>
                </a:solidFill>
              </a:rPr>
              <a:t>Wounds training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br>
              <a:rPr lang="en-US" sz="10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800" dirty="0">
                <a:solidFill>
                  <a:srgbClr val="002060"/>
                </a:solidFill>
              </a:rPr>
              <a:t>29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ucida Sans" panose="020B0602030504020204" pitchFamily="34" charset="0"/>
                <a:ea typeface="+mj-ea"/>
                <a:cs typeface="+mj-cs"/>
              </a:rPr>
              <a:t>.9.2021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5F5F">
                    <a:lumMod val="50000"/>
                  </a:srgbClr>
                </a:solidFill>
                <a:effectLst/>
                <a:uLnTx/>
                <a:uFillTx/>
                <a:latin typeface="Lucida Sans" panose="020B0602030504020204" pitchFamily="34" charset="0"/>
                <a:ea typeface="+mj-ea"/>
                <a:cs typeface="+mj-cs"/>
              </a:rPr>
              <a:t>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5F5F">
                    <a:lumMod val="50000"/>
                  </a:srgbClr>
                </a:solidFill>
                <a:effectLst/>
                <a:uLnTx/>
                <a:uFillTx/>
                <a:latin typeface="Lucida Sans" panose="020B0602030504020204" pitchFamily="34" charset="0"/>
                <a:ea typeface="+mj-ea"/>
                <a:cs typeface="+mj-cs"/>
              </a:rPr>
            </a:b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5F5F">
                    <a:lumMod val="50000"/>
                  </a:srgbClr>
                </a:solidFill>
                <a:effectLst/>
                <a:uLnTx/>
                <a:uFillTx/>
                <a:latin typeface="Lucida Sans" panose="020B0602030504020204" pitchFamily="34" charset="0"/>
                <a:ea typeface="+mj-ea"/>
                <a:cs typeface="+mj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>
                    <a:lumMod val="50000"/>
                  </a:srgbClr>
                </a:solidFill>
                <a:effectLst/>
                <a:uLnTx/>
                <a:uFillTx/>
                <a:latin typeface="Lucida Sans" panose="020B0602030504020204" pitchFamily="34" charset="0"/>
                <a:ea typeface="+mj-ea"/>
                <a:cs typeface="+mj-cs"/>
              </a:rPr>
              <a:t>Sinisa Simonovic- Medical Writer | Scientific Consultant</a:t>
            </a:r>
            <a:br>
              <a:rPr lang="en-US" sz="1000" dirty="0">
                <a:solidFill>
                  <a:schemeClr val="tx1">
                    <a:lumMod val="50000"/>
                  </a:schemeClr>
                </a:solidFill>
              </a:rPr>
            </a:br>
            <a:endParaRPr lang="de-DE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2EB3EA1-86AE-4B0D-AD68-6C14CDBF5B25}"/>
              </a:ext>
            </a:extLst>
          </p:cNvPr>
          <p:cNvSpPr txBox="1">
            <a:spLocks/>
          </p:cNvSpPr>
          <p:nvPr/>
        </p:nvSpPr>
        <p:spPr>
          <a:xfrm>
            <a:off x="248772" y="6403340"/>
            <a:ext cx="3094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lang="en-US" sz="105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GCP-Service International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56224-4737-4739-AB22-A70D3C56F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19D58-0396-4126-AD51-3FDBAD05EF6A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05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Lucida Sans"/>
              <a:ea typeface="+mn-ea"/>
              <a:cs typeface="+mn-cs"/>
            </a:endParaRPr>
          </a:p>
        </p:txBody>
      </p:sp>
      <p:cxnSp>
        <p:nvCxnSpPr>
          <p:cNvPr id="5" name="Gerader Verbinder 12">
            <a:extLst>
              <a:ext uri="{FF2B5EF4-FFF2-40B4-BE49-F238E27FC236}">
                <a16:creationId xmlns:a16="http://schemas.microsoft.com/office/drawing/2014/main" id="{45B57E16-512D-4FE7-B192-03C70ED4E0A2}"/>
              </a:ext>
            </a:extLst>
          </p:cNvPr>
          <p:cNvCxnSpPr>
            <a:cxnSpLocks/>
          </p:cNvCxnSpPr>
          <p:nvPr/>
        </p:nvCxnSpPr>
        <p:spPr>
          <a:xfrm>
            <a:off x="783983" y="2490545"/>
            <a:ext cx="7081824" cy="0"/>
          </a:xfrm>
          <a:prstGeom prst="line">
            <a:avLst/>
          </a:prstGeom>
          <a:noFill/>
          <a:ln w="0" cap="flat" cmpd="dbl" algn="ctr">
            <a:solidFill>
              <a:srgbClr val="5E4CAF"/>
            </a:solidFill>
            <a:prstDash val="solid"/>
            <a:miter lim="800000"/>
          </a:ln>
          <a:effectLst/>
        </p:spPr>
      </p:cxnSp>
      <p:sp>
        <p:nvSpPr>
          <p:cNvPr id="9" name="Rechteck: abgerundete Ecken 10">
            <a:extLst>
              <a:ext uri="{FF2B5EF4-FFF2-40B4-BE49-F238E27FC236}">
                <a16:creationId xmlns:a16="http://schemas.microsoft.com/office/drawing/2014/main" id="{E30F727E-2CFE-42F4-A46B-5452C580A81E}"/>
              </a:ext>
            </a:extLst>
          </p:cNvPr>
          <p:cNvSpPr/>
          <p:nvPr/>
        </p:nvSpPr>
        <p:spPr>
          <a:xfrm>
            <a:off x="685800" y="5752005"/>
            <a:ext cx="7772400" cy="365125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100000">
                <a:schemeClr val="accent3">
                  <a:lumMod val="45000"/>
                  <a:lumOff val="55000"/>
                </a:schemeClr>
              </a:gs>
              <a:gs pos="14000">
                <a:srgbClr val="FFFFFF"/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CB0B15-272E-4803-B6CB-38D6339E9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185" y="3269194"/>
            <a:ext cx="1700519" cy="25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00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5C9B-69B9-4C8A-B035-568E6EFE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062" y="558136"/>
            <a:ext cx="7510549" cy="526796"/>
          </a:xfrm>
        </p:spPr>
        <p:txBody>
          <a:bodyPr>
            <a:normAutofit/>
          </a:bodyPr>
          <a:lstStyle/>
          <a:p>
            <a:r>
              <a:rPr lang="de-DE" sz="2000" b="1">
                <a:solidFill>
                  <a:srgbClr val="002060"/>
                </a:solidFill>
              </a:rPr>
              <a:t>Venous leg ulcers</a:t>
            </a:r>
            <a:endParaRPr lang="de-DE" sz="2000" b="1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D5FB7-FE7D-4728-840E-CF4AE66A3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85" y="1328127"/>
            <a:ext cx="8471654" cy="47285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Risk factors 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Age, family history, more common in obese and sedentary individuals, smoking</a:t>
            </a: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Treatment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first-line treatment is </a:t>
            </a: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compression therapy</a:t>
            </a: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combats venous insufficiency and    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   assists venous return; elastic bandages with multiple layers and compression 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   stockings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cleansing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topical agents (hydrogels, ointments and creams)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dressings (absorbent, foam, honey, iodine, silver)</a:t>
            </a: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unclear which cleansing solutions, topical agents and dressings are ideal </a:t>
            </a:r>
          </a:p>
          <a:p>
            <a:pPr>
              <a:lnSpc>
                <a:spcPct val="100000"/>
              </a:lnSpc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2FFF9-A1B9-428A-B958-D085EB34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19D58-0396-4126-AD51-3FDBAD05EF6A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05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Lucida Sans"/>
              <a:ea typeface="+mn-ea"/>
              <a:cs typeface="+mn-cs"/>
            </a:endParaRP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7C725B43-1F13-4A12-8D8D-4E9459177B53}"/>
              </a:ext>
            </a:extLst>
          </p:cNvPr>
          <p:cNvSpPr txBox="1">
            <a:spLocks/>
          </p:cNvSpPr>
          <p:nvPr/>
        </p:nvSpPr>
        <p:spPr>
          <a:xfrm>
            <a:off x="248772" y="6403340"/>
            <a:ext cx="3094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lang="en-US" sz="105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GCP-Service International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BE7B77-3F08-4AB2-8796-65DE3B987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88" y="4652442"/>
            <a:ext cx="7210986" cy="147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53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5C9B-69B9-4C8A-B035-568E6EFE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062" y="558136"/>
            <a:ext cx="7510549" cy="526796"/>
          </a:xfrm>
        </p:spPr>
        <p:txBody>
          <a:bodyPr>
            <a:normAutofit/>
          </a:bodyPr>
          <a:lstStyle/>
          <a:p>
            <a:r>
              <a:rPr lang="de-DE" sz="2000" b="1">
                <a:solidFill>
                  <a:srgbClr val="002060"/>
                </a:solidFill>
              </a:rPr>
              <a:t>Surgical wounds</a:t>
            </a:r>
            <a:endParaRPr lang="de-DE" sz="2000" b="1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D5FB7-FE7D-4728-840E-CF4AE66A3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85" y="1328127"/>
            <a:ext cx="8471654" cy="472854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Incision in the skin normally made by a scalpel during surgery, and usually closed with sutures </a:t>
            </a:r>
          </a:p>
          <a:p>
            <a:pPr>
              <a:lnSpc>
                <a:spcPct val="15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made in optimum conditions in a sterile environment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acute wound healing pathway, healing is not usually compromised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wound reepithelizes within 1-2 days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main aspect in care is preventing infection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       </a:t>
            </a: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surgical site infection (SSI) 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rates- historically 70%- 90%, with 30%-50% death  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       rate; today 10%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2FFF9-A1B9-428A-B958-D085EB34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19D58-0396-4126-AD51-3FDBAD05EF6A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05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Lucida Sans"/>
              <a:ea typeface="+mn-ea"/>
              <a:cs typeface="+mn-cs"/>
            </a:endParaRP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7C725B43-1F13-4A12-8D8D-4E9459177B53}"/>
              </a:ext>
            </a:extLst>
          </p:cNvPr>
          <p:cNvSpPr txBox="1">
            <a:spLocks/>
          </p:cNvSpPr>
          <p:nvPr/>
        </p:nvSpPr>
        <p:spPr>
          <a:xfrm>
            <a:off x="248772" y="6403340"/>
            <a:ext cx="3094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lang="en-US" sz="105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GCP-Service International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9EF37C-0A44-475F-8716-6DE951D7C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78" y="4319160"/>
            <a:ext cx="5438103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00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5C9B-69B9-4C8A-B035-568E6EFE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062" y="558136"/>
            <a:ext cx="7510549" cy="526796"/>
          </a:xfrm>
        </p:spPr>
        <p:txBody>
          <a:bodyPr>
            <a:normAutofit/>
          </a:bodyPr>
          <a:lstStyle/>
          <a:p>
            <a:r>
              <a:rPr lang="de-DE" sz="2000" b="1">
                <a:solidFill>
                  <a:srgbClr val="002060"/>
                </a:solidFill>
              </a:rPr>
              <a:t>Surgical wounds</a:t>
            </a:r>
            <a:endParaRPr lang="de-DE" sz="2000" b="1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D5FB7-FE7D-4728-840E-CF4AE66A3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85" y="1328127"/>
            <a:ext cx="8471654" cy="472854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5F5F5F">
                  <a:lumMod val="50000"/>
                </a:srgbClr>
              </a:solidFill>
              <a:effectLst/>
              <a:uLnTx/>
              <a:uFillTx/>
              <a:latin typeface="Lucida Sans" panose="020B0602030504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5F5F5F">
                    <a:lumMod val="50000"/>
                  </a:srgbClr>
                </a:solidFill>
                <a:effectLst/>
                <a:uLnTx/>
                <a:uFillTx/>
                <a:latin typeface="Lucida Sans" panose="020B0602030504020204" pitchFamily="34" charset="0"/>
                <a:ea typeface="+mj-ea"/>
                <a:cs typeface="+mj-cs"/>
              </a:rPr>
              <a:t>Classification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F5F5F">
                    <a:lumMod val="50000"/>
                  </a:srgbClr>
                </a:solidFill>
                <a:effectLst/>
                <a:uLnTx/>
                <a:uFillTx/>
                <a:latin typeface="Lucida Sans" panose="020B0602030504020204" pitchFamily="34" charset="0"/>
                <a:ea typeface="+mj-ea"/>
                <a:cs typeface="+mj-cs"/>
              </a:rPr>
              <a:t> based on cleanliness and risk of infection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400">
              <a:solidFill>
                <a:srgbClr val="5F5F5F">
                  <a:lumMod val="50000"/>
                </a:srgb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F5F5F">
                  <a:lumMod val="50000"/>
                </a:srgbClr>
              </a:solidFill>
              <a:effectLst/>
              <a:uLnTx/>
              <a:uFillTx/>
              <a:latin typeface="Lucida Sans" panose="020B0602030504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400">
              <a:solidFill>
                <a:srgbClr val="5F5F5F">
                  <a:lumMod val="50000"/>
                </a:srgb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F5F5F">
                  <a:lumMod val="50000"/>
                </a:srgbClr>
              </a:solidFill>
              <a:effectLst/>
              <a:uLnTx/>
              <a:uFillTx/>
              <a:latin typeface="Lucida Sans" panose="020B0602030504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400">
              <a:solidFill>
                <a:srgbClr val="5F5F5F">
                  <a:lumMod val="50000"/>
                </a:srgb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F5F5F">
                  <a:lumMod val="50000"/>
                </a:srgbClr>
              </a:solidFill>
              <a:effectLst/>
              <a:uLnTx/>
              <a:uFillTx/>
              <a:latin typeface="Lucida Sans" panose="020B0602030504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400">
              <a:solidFill>
                <a:srgbClr val="5F5F5F">
                  <a:lumMod val="50000"/>
                </a:srgb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F5F5F">
                  <a:lumMod val="50000"/>
                </a:srgbClr>
              </a:solidFill>
              <a:effectLst/>
              <a:uLnTx/>
              <a:uFillTx/>
              <a:latin typeface="Lucida Sans" panose="020B0602030504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400">
              <a:solidFill>
                <a:srgbClr val="5F5F5F">
                  <a:lumMod val="50000"/>
                </a:srgb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5F5F5F">
                  <a:lumMod val="50000"/>
                </a:srgbClr>
              </a:solidFill>
              <a:effectLst/>
              <a:uLnTx/>
              <a:uFillTx/>
              <a:latin typeface="Lucida Sans" panose="020B0602030504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5F5F5F">
                  <a:lumMod val="50000"/>
                </a:srgbClr>
              </a:solidFill>
              <a:effectLst/>
              <a:uLnTx/>
              <a:uFillTx/>
              <a:latin typeface="Lucida Sans" panose="020B0602030504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5F5F5F">
                    <a:lumMod val="50000"/>
                  </a:srgbClr>
                </a:solidFill>
                <a:effectLst/>
                <a:uLnTx/>
                <a:uFillTx/>
                <a:latin typeface="Lucida Sans" panose="020B0602030504020204" pitchFamily="34" charset="0"/>
                <a:ea typeface="+mj-ea"/>
                <a:cs typeface="+mj-cs"/>
              </a:rPr>
              <a:t>Risk factors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F5F5F">
                    <a:lumMod val="50000"/>
                  </a:srgbClr>
                </a:solidFill>
                <a:effectLst/>
                <a:uLnTx/>
                <a:uFillTx/>
                <a:latin typeface="Lucida Sans" panose="020B0602030504020204" pitchFamily="34" charset="0"/>
                <a:ea typeface="+mj-ea"/>
                <a:cs typeface="+mj-cs"/>
              </a:rPr>
              <a:t>for SSI- diabetes, weakened immune system, smoking (immuno-compromised, immuno-suppressed and nutritionally deprived patients)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400">
              <a:solidFill>
                <a:srgbClr val="5F5F5F">
                  <a:lumMod val="50000"/>
                </a:srgb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F5F5F">
                    <a:lumMod val="50000"/>
                  </a:srgbClr>
                </a:solidFill>
                <a:effectLst/>
                <a:uLnTx/>
                <a:uFillTx/>
                <a:latin typeface="Lucida Sans" panose="020B0602030504020204" pitchFamily="34" charset="0"/>
                <a:ea typeface="+mj-ea"/>
                <a:cs typeface="+mj-cs"/>
              </a:rPr>
              <a:t>wound dehiscence- reopening of the surgical incision</a:t>
            </a: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antibiotics prior to and after surgery</a:t>
            </a:r>
          </a:p>
          <a:p>
            <a:pPr>
              <a:lnSpc>
                <a:spcPct val="100000"/>
              </a:lnSpc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2FFF9-A1B9-428A-B958-D085EB34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19D58-0396-4126-AD51-3FDBAD05EF6A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05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Lucida Sans"/>
              <a:ea typeface="+mn-ea"/>
              <a:cs typeface="+mn-cs"/>
            </a:endParaRP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7C725B43-1F13-4A12-8D8D-4E9459177B53}"/>
              </a:ext>
            </a:extLst>
          </p:cNvPr>
          <p:cNvSpPr txBox="1">
            <a:spLocks/>
          </p:cNvSpPr>
          <p:nvPr/>
        </p:nvSpPr>
        <p:spPr>
          <a:xfrm>
            <a:off x="248772" y="6403340"/>
            <a:ext cx="3094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lang="en-US" sz="105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GCP-Service International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345FFB-4BAD-46B6-8504-382A4982A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36" y="2102703"/>
            <a:ext cx="7812751" cy="182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86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5C9B-69B9-4C8A-B035-568E6EFE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062" y="558136"/>
            <a:ext cx="7510549" cy="526796"/>
          </a:xfrm>
        </p:spPr>
        <p:txBody>
          <a:bodyPr>
            <a:normAutofit/>
          </a:bodyPr>
          <a:lstStyle/>
          <a:p>
            <a:r>
              <a:rPr lang="de-DE" sz="2000" b="1">
                <a:solidFill>
                  <a:srgbClr val="002060"/>
                </a:solidFill>
              </a:rPr>
              <a:t>Burns</a:t>
            </a:r>
            <a:endParaRPr lang="de-DE" sz="2000" b="1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D5FB7-FE7D-4728-840E-CF4AE66A3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85" y="1328127"/>
            <a:ext cx="8471654" cy="472854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5F5F5F">
                  <a:lumMod val="50000"/>
                </a:srgbClr>
              </a:solidFill>
              <a:effectLst/>
              <a:uLnTx/>
              <a:uFillTx/>
              <a:latin typeface="Lucida Sans" panose="020B0602030504020204" pitchFamily="34" charset="0"/>
              <a:ea typeface="+mj-ea"/>
              <a:cs typeface="+mj-cs"/>
            </a:endParaRPr>
          </a:p>
          <a:p>
            <a:pPr>
              <a:lnSpc>
                <a:spcPct val="100000"/>
              </a:lnSpc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2FFF9-A1B9-428A-B958-D085EB34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19D58-0396-4126-AD51-3FDBAD05EF6A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05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Lucida Sans"/>
              <a:ea typeface="+mn-ea"/>
              <a:cs typeface="+mn-cs"/>
            </a:endParaRP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7C725B43-1F13-4A12-8D8D-4E9459177B53}"/>
              </a:ext>
            </a:extLst>
          </p:cNvPr>
          <p:cNvSpPr txBox="1">
            <a:spLocks/>
          </p:cNvSpPr>
          <p:nvPr/>
        </p:nvSpPr>
        <p:spPr>
          <a:xfrm>
            <a:off x="248772" y="6403340"/>
            <a:ext cx="3094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lang="en-US" sz="105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GCP-Service International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2856E-FF86-48ED-B6F0-B5A7FFCDC352}"/>
              </a:ext>
            </a:extLst>
          </p:cNvPr>
          <p:cNvSpPr txBox="1"/>
          <p:nvPr/>
        </p:nvSpPr>
        <p:spPr>
          <a:xfrm>
            <a:off x="318385" y="1328127"/>
            <a:ext cx="850723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tx1">
                    <a:lumMod val="50000"/>
                  </a:schemeClr>
                </a:solidFill>
                <a:latin typeface="Lucida Sans "/>
              </a:rPr>
              <a:t>Tissue injuries resulting from heat (86%), radiation, chemical or electrical contact</a:t>
            </a:r>
            <a:endParaRPr lang="en-US" sz="1400">
              <a:latin typeface="Lucida Sans "/>
            </a:endParaRPr>
          </a:p>
          <a:p>
            <a:endParaRPr lang="en-US" sz="1400">
              <a:solidFill>
                <a:schemeClr val="tx1">
                  <a:lumMod val="50000"/>
                </a:schemeClr>
              </a:solidFill>
              <a:latin typeface="Lucida Sans "/>
            </a:endParaRPr>
          </a:p>
          <a:p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Lucida Sans "/>
              </a:rPr>
              <a:t>local or systemic response depending on the extent of burn</a:t>
            </a:r>
          </a:p>
          <a:p>
            <a:endParaRPr lang="en-US" sz="1400">
              <a:solidFill>
                <a:schemeClr val="tx1">
                  <a:lumMod val="50000"/>
                </a:schemeClr>
              </a:solidFill>
              <a:latin typeface="Lucida Sans "/>
            </a:endParaRPr>
          </a:p>
          <a:p>
            <a:endParaRPr lang="en-US" sz="1400" u="sng">
              <a:solidFill>
                <a:schemeClr val="tx1">
                  <a:lumMod val="50000"/>
                </a:schemeClr>
              </a:solidFill>
              <a:latin typeface="Lucida Sans "/>
            </a:endParaRPr>
          </a:p>
          <a:p>
            <a:pPr>
              <a:lnSpc>
                <a:spcPct val="150000"/>
              </a:lnSpc>
            </a:pPr>
            <a:r>
              <a:rPr lang="en-US" sz="1400" u="sng">
                <a:solidFill>
                  <a:schemeClr val="tx1">
                    <a:lumMod val="50000"/>
                  </a:schemeClr>
                </a:solidFill>
                <a:latin typeface="Lucida Sans "/>
              </a:rPr>
              <a:t>local response: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Lucida Sans "/>
              </a:rPr>
              <a:t> </a:t>
            </a:r>
            <a:r>
              <a:rPr lang="en-US" sz="1400">
                <a:solidFill>
                  <a:schemeClr val="accent1">
                    <a:lumMod val="50000"/>
                  </a:schemeClr>
                </a:solidFill>
                <a:latin typeface="Lucida Sans "/>
              </a:rPr>
              <a:t>zone of coagulation 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accent1">
                    <a:lumMod val="50000"/>
                  </a:schemeClr>
                </a:solidFill>
                <a:latin typeface="Lucida Sans "/>
              </a:rPr>
              <a:t>                        zone of stasis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accent1">
                    <a:lumMod val="50000"/>
                  </a:schemeClr>
                </a:solidFill>
                <a:latin typeface="Lucida Sans "/>
              </a:rPr>
              <a:t>                        zone of hyperemia</a:t>
            </a:r>
          </a:p>
          <a:p>
            <a:endParaRPr lang="en-US" sz="1400">
              <a:latin typeface="Lucida Sans "/>
            </a:endParaRPr>
          </a:p>
          <a:p>
            <a:pPr>
              <a:lnSpc>
                <a:spcPct val="150000"/>
              </a:lnSpc>
            </a:pPr>
            <a:endParaRPr lang="en-US" sz="1400">
              <a:latin typeface="Lucida Sans "/>
            </a:endParaRPr>
          </a:p>
          <a:p>
            <a:pPr>
              <a:lnSpc>
                <a:spcPct val="150000"/>
              </a:lnSpc>
            </a:pPr>
            <a:r>
              <a:rPr kumimoji="0" lang="en-US" sz="1400" b="0" i="0" u="sng" strike="noStrike" kern="1200" cap="none" spc="0" normalizeH="0" baseline="0" noProof="0">
                <a:ln>
                  <a:noFill/>
                </a:ln>
                <a:solidFill>
                  <a:srgbClr val="5F5F5F">
                    <a:lumMod val="50000"/>
                  </a:srgbClr>
                </a:solidFill>
                <a:effectLst/>
                <a:uLnTx/>
                <a:uFillTx/>
                <a:latin typeface="Lucida Sans "/>
                <a:ea typeface="+mn-ea"/>
                <a:cs typeface="+mn-cs"/>
              </a:rPr>
              <a:t>systemic response: 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Lucida Sans "/>
              </a:rPr>
              <a:t>- 30% of total body surface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Lucida Sans "/>
              </a:rPr>
              <a:t>- locally cytokines have systemic effect</a:t>
            </a:r>
          </a:p>
          <a:p>
            <a:endParaRPr lang="en-US" sz="1600">
              <a:latin typeface="Lucida Sans "/>
            </a:endParaRPr>
          </a:p>
          <a:p>
            <a:endParaRPr lang="en-US" sz="1600">
              <a:latin typeface="Lucida Sans "/>
            </a:endParaRPr>
          </a:p>
          <a:p>
            <a:endParaRPr lang="en-US" sz="1600">
              <a:latin typeface="Lucida Sans "/>
            </a:endParaRP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E6D68-CD9B-42FD-A7DD-E7662561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363" y="2908366"/>
            <a:ext cx="3511600" cy="26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13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2FC4B-BFD4-4D1A-8EBD-3020AAC0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9D58-0396-4126-AD51-3FDBAD05EF6A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A51B3-8A95-450F-B688-A61919E49611}"/>
              </a:ext>
            </a:extLst>
          </p:cNvPr>
          <p:cNvSpPr txBox="1">
            <a:spLocks/>
          </p:cNvSpPr>
          <p:nvPr/>
        </p:nvSpPr>
        <p:spPr>
          <a:xfrm>
            <a:off x="220062" y="558136"/>
            <a:ext cx="7510549" cy="5267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rgbClr val="606060"/>
                </a:solidFill>
                <a:latin typeface="Lucida Sans" panose="020B0602030504020204" pitchFamily="34" charset="0"/>
                <a:ea typeface="+mj-ea"/>
                <a:cs typeface="+mj-cs"/>
              </a:defRPr>
            </a:lvl1pPr>
          </a:lstStyle>
          <a:p>
            <a:r>
              <a:rPr lang="de-DE" sz="2000" b="1">
                <a:solidFill>
                  <a:srgbClr val="002060"/>
                </a:solidFill>
              </a:rPr>
              <a:t>Burns</a:t>
            </a:r>
            <a:endParaRPr lang="de-DE" sz="2000" b="1" dirty="0">
              <a:solidFill>
                <a:srgbClr val="00206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92FC2D-6817-43B2-909F-D93B9E236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85" y="1328127"/>
            <a:ext cx="8471654" cy="47285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Classification</a:t>
            </a:r>
          </a:p>
          <a:p>
            <a:pPr>
              <a:lnSpc>
                <a:spcPct val="100000"/>
              </a:lnSpc>
            </a:pPr>
            <a:endParaRPr lang="en-US" sz="1400" b="1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400" b="1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400" b="1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400" b="1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400" b="1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Revised classification</a:t>
            </a: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         first-degree sunburn    second-degree burn          third-degree burn</a:t>
            </a:r>
          </a:p>
          <a:p>
            <a:pPr>
              <a:lnSpc>
                <a:spcPct val="100000"/>
              </a:lnSpc>
            </a:pPr>
            <a:endParaRPr lang="en-US" sz="1600" b="1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B70ED1-7AA3-4B90-AD11-DED11E2BB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64" y="1749763"/>
            <a:ext cx="5398252" cy="9417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84F18A-2508-4DE6-95C6-30529089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64" y="3113193"/>
            <a:ext cx="5493946" cy="1270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6622EE-D528-456C-AC3D-AF606C118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780" y="4461285"/>
            <a:ext cx="5811111" cy="120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22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2FC4B-BFD4-4D1A-8EBD-3020AAC0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9D58-0396-4126-AD51-3FDBAD05EF6A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A51B3-8A95-450F-B688-A61919E49611}"/>
              </a:ext>
            </a:extLst>
          </p:cNvPr>
          <p:cNvSpPr txBox="1">
            <a:spLocks/>
          </p:cNvSpPr>
          <p:nvPr/>
        </p:nvSpPr>
        <p:spPr>
          <a:xfrm>
            <a:off x="220062" y="558136"/>
            <a:ext cx="7510549" cy="5267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rgbClr val="606060"/>
                </a:solidFill>
                <a:latin typeface="Lucida Sans" panose="020B0602030504020204" pitchFamily="34" charset="0"/>
                <a:ea typeface="+mj-ea"/>
                <a:cs typeface="+mj-cs"/>
              </a:defRPr>
            </a:lvl1pPr>
          </a:lstStyle>
          <a:p>
            <a:r>
              <a:rPr lang="de-DE" sz="2000" b="1">
                <a:solidFill>
                  <a:srgbClr val="002060"/>
                </a:solidFill>
              </a:rPr>
              <a:t>Burns</a:t>
            </a:r>
            <a:endParaRPr lang="de-DE" sz="2000" b="1" dirty="0">
              <a:solidFill>
                <a:srgbClr val="00206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92FC2D-6817-43B2-909F-D93B9E236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85" y="1328127"/>
            <a:ext cx="8471654" cy="472854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Burn surface area (BSA) 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as</a:t>
            </a: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percentage of total body surface area </a:t>
            </a:r>
          </a:p>
          <a:p>
            <a:pPr>
              <a:lnSpc>
                <a:spcPct val="150000"/>
              </a:lnSpc>
            </a:pPr>
            <a:endParaRPr lang="en-US" sz="1400" b="1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Wallace rule of nines 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Lund and Browder chart </a:t>
            </a:r>
            <a:r>
              <a:rPr lang="en-US" sz="1400">
                <a:solidFill>
                  <a:schemeClr val="accent1">
                    <a:lumMod val="50000"/>
                  </a:schemeClr>
                </a:solidFill>
              </a:rPr>
              <a:t>(children)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quick estimate of how much body surface area is burned</a:t>
            </a:r>
          </a:p>
          <a:p>
            <a:pPr>
              <a:lnSpc>
                <a:spcPct val="15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location of a burn relevant in directing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    treatment (burn centers)</a:t>
            </a:r>
          </a:p>
          <a:p>
            <a:pPr>
              <a:lnSpc>
                <a:spcPct val="15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electrical and chemical burns usually 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    deep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4A977A-DEAD-4A7D-8A7E-0FA655FE3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778" y="2806564"/>
            <a:ext cx="4356261" cy="333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09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2FC4B-BFD4-4D1A-8EBD-3020AAC0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9D58-0396-4126-AD51-3FDBAD05EF6A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A51B3-8A95-450F-B688-A61919E49611}"/>
              </a:ext>
            </a:extLst>
          </p:cNvPr>
          <p:cNvSpPr txBox="1">
            <a:spLocks/>
          </p:cNvSpPr>
          <p:nvPr/>
        </p:nvSpPr>
        <p:spPr>
          <a:xfrm>
            <a:off x="220062" y="558136"/>
            <a:ext cx="7510549" cy="5267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rgbClr val="606060"/>
                </a:solidFill>
                <a:latin typeface="Lucida Sans" panose="020B0602030504020204" pitchFamily="34" charset="0"/>
                <a:ea typeface="+mj-ea"/>
                <a:cs typeface="+mj-cs"/>
              </a:defRPr>
            </a:lvl1pPr>
          </a:lstStyle>
          <a:p>
            <a:r>
              <a:rPr lang="de-DE" sz="2000" b="1">
                <a:solidFill>
                  <a:srgbClr val="002060"/>
                </a:solidFill>
              </a:rPr>
              <a:t>Burns</a:t>
            </a:r>
            <a:endParaRPr lang="de-DE" sz="2000" b="1" dirty="0">
              <a:solidFill>
                <a:srgbClr val="00206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92FC2D-6817-43B2-909F-D93B9E236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85" y="1328127"/>
            <a:ext cx="8471654" cy="4728544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US" sz="1400" b="1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Complications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bacterial infection, fluid loss, hypothermia (especially in children and the elderly), scar tissue; third-degree burns carry the risk of blood loss and shock</a:t>
            </a:r>
          </a:p>
          <a:p>
            <a:pPr>
              <a:lnSpc>
                <a:spcPct val="15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Treatment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400" u="sng">
                <a:solidFill>
                  <a:schemeClr val="tx1">
                    <a:lumMod val="50000"/>
                  </a:schemeClr>
                </a:solidFill>
              </a:rPr>
              <a:t>minor burns  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- at home by cooling and applying moisturizing lotions </a:t>
            </a:r>
          </a:p>
          <a:p>
            <a:pPr>
              <a:lnSpc>
                <a:spcPct val="150000"/>
              </a:lnSpc>
            </a:pPr>
            <a:r>
              <a:rPr lang="en-US" sz="1400" u="sng">
                <a:solidFill>
                  <a:schemeClr val="tx1">
                    <a:lumMod val="50000"/>
                  </a:schemeClr>
                </a:solidFill>
              </a:rPr>
              <a:t>serious burns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- medications, wound dressings, surgery, fluids to prevent dehydration, antibiotics in case of infection, skin grafts </a:t>
            </a:r>
          </a:p>
        </p:txBody>
      </p:sp>
    </p:spTree>
    <p:extLst>
      <p:ext uri="{BB962C8B-B14F-4D97-AF65-F5344CB8AC3E}">
        <p14:creationId xmlns:p14="http://schemas.microsoft.com/office/powerpoint/2010/main" val="3450798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2FC4B-BFD4-4D1A-8EBD-3020AAC0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9D58-0396-4126-AD51-3FDBAD05EF6A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A51B3-8A95-450F-B688-A61919E49611}"/>
              </a:ext>
            </a:extLst>
          </p:cNvPr>
          <p:cNvSpPr txBox="1">
            <a:spLocks/>
          </p:cNvSpPr>
          <p:nvPr/>
        </p:nvSpPr>
        <p:spPr>
          <a:xfrm>
            <a:off x="220062" y="558136"/>
            <a:ext cx="7510549" cy="5267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rgbClr val="606060"/>
                </a:solidFill>
                <a:latin typeface="Lucida Sans" panose="020B0602030504020204" pitchFamily="34" charset="0"/>
                <a:ea typeface="+mj-ea"/>
                <a:cs typeface="+mj-cs"/>
              </a:defRPr>
            </a:lvl1pPr>
          </a:lstStyle>
          <a:p>
            <a:r>
              <a:rPr lang="de-DE" sz="2000" b="1">
                <a:solidFill>
                  <a:srgbClr val="002060"/>
                </a:solidFill>
              </a:rPr>
              <a:t>Wound healing</a:t>
            </a:r>
            <a:endParaRPr lang="de-DE" sz="2000" b="1" dirty="0">
              <a:solidFill>
                <a:srgbClr val="00206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92FC2D-6817-43B2-909F-D93B9E236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85" y="1328127"/>
            <a:ext cx="8471654" cy="472854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complex and dynamic process regulated by cellular, humoral and molecular mechanisms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interruptions and complications result in chronic wounds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u="sng">
                <a:solidFill>
                  <a:schemeClr val="accent1">
                    <a:lumMod val="50000"/>
                  </a:schemeClr>
                </a:solidFill>
              </a:rPr>
              <a:t>factors negatively affecting wound healing: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ischemia, infection, edema, presence of foreign bodies, metabolic or nutritional deficiencies, diabetes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Four phases: hemostasis, inflammation, proliferation, maturation</a:t>
            </a:r>
          </a:p>
          <a:p>
            <a:pPr>
              <a:lnSpc>
                <a:spcPct val="100000"/>
              </a:lnSpc>
            </a:pPr>
            <a:endParaRPr lang="en-US" sz="1600" b="1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600" b="1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600" b="1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774956-C4EB-4F7A-A738-D7D1F8310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46" y="4655804"/>
            <a:ext cx="5706351" cy="1182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386D2D-5B46-4956-A427-69FDAF099F87}"/>
              </a:ext>
            </a:extLst>
          </p:cNvPr>
          <p:cNvSpPr txBox="1"/>
          <p:nvPr/>
        </p:nvSpPr>
        <p:spPr>
          <a:xfrm>
            <a:off x="478466" y="498555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5F5F5F">
                    <a:lumMod val="50000"/>
                  </a:srgbClr>
                </a:solidFill>
                <a:effectLst/>
                <a:uLnTx/>
                <a:uFillTx/>
                <a:latin typeface="Lucida Sans" panose="020B0602030504020204" pitchFamily="34" charset="0"/>
                <a:ea typeface="+mj-ea"/>
                <a:cs typeface="+mj-cs"/>
              </a:rPr>
              <a:t>Healing of a hand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5F5F5F">
                    <a:lumMod val="50000"/>
                  </a:srgbClr>
                </a:solidFill>
                <a:effectLst/>
                <a:uLnTx/>
                <a:uFillTx/>
                <a:latin typeface="Lucida Sans" panose="020B0602030504020204" pitchFamily="34" charset="0"/>
                <a:ea typeface="+mj-ea"/>
                <a:cs typeface="+mj-cs"/>
              </a:rPr>
              <a:t>abrasion</a:t>
            </a:r>
          </a:p>
        </p:txBody>
      </p:sp>
    </p:spTree>
    <p:extLst>
      <p:ext uri="{BB962C8B-B14F-4D97-AF65-F5344CB8AC3E}">
        <p14:creationId xmlns:p14="http://schemas.microsoft.com/office/powerpoint/2010/main" val="131406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2FC4B-BFD4-4D1A-8EBD-3020AAC0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9D58-0396-4126-AD51-3FDBAD05EF6A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A51B3-8A95-450F-B688-A61919E49611}"/>
              </a:ext>
            </a:extLst>
          </p:cNvPr>
          <p:cNvSpPr txBox="1">
            <a:spLocks/>
          </p:cNvSpPr>
          <p:nvPr/>
        </p:nvSpPr>
        <p:spPr>
          <a:xfrm>
            <a:off x="220062" y="558136"/>
            <a:ext cx="7510549" cy="5267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rgbClr val="606060"/>
                </a:solidFill>
                <a:latin typeface="Lucida Sans" panose="020B0602030504020204" pitchFamily="34" charset="0"/>
                <a:ea typeface="+mj-ea"/>
                <a:cs typeface="+mj-cs"/>
              </a:defRPr>
            </a:lvl1pPr>
          </a:lstStyle>
          <a:p>
            <a:r>
              <a:rPr lang="de-DE" sz="2000" b="1">
                <a:solidFill>
                  <a:srgbClr val="002060"/>
                </a:solidFill>
              </a:rPr>
              <a:t>Wound healing</a:t>
            </a:r>
            <a:endParaRPr lang="de-DE" sz="2000" b="1" dirty="0">
              <a:solidFill>
                <a:srgbClr val="00206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92FC2D-6817-43B2-909F-D93B9E236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85" y="1328127"/>
            <a:ext cx="8471654" cy="47285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Hemostasis -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platelets form a blood clot, release of cytokines and growth factors that initiate inflammatory response</a:t>
            </a: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Inflammation 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- blood vessels dilatate, immune cells arrive, neutrophils release proteolytic enzymes, monocytes transform into macrophages (phagocytosis, secretion of TNF and interleukins)</a:t>
            </a: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Proliferation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– proliferation of fibroblasts, deposition of collagen, angiogenesis, epithelialization, formation of granulation tissue, myofibroblasts contract wound edges</a:t>
            </a:r>
          </a:p>
          <a:p>
            <a:pPr>
              <a:lnSpc>
                <a:spcPct val="100000"/>
              </a:lnSpc>
            </a:pPr>
            <a:endParaRPr lang="en-US" sz="1400" b="1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Maturation 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– remodeling of ECM, deposition of mature collagen in an organized network, apoptosis, wound closure</a:t>
            </a: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400" i="1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56FEF4-624B-46E7-A107-2206EF338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99" y="3944679"/>
            <a:ext cx="5189047" cy="221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72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2FC4B-BFD4-4D1A-8EBD-3020AAC0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9D58-0396-4126-AD51-3FDBAD05EF6A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A51B3-8A95-450F-B688-A61919E49611}"/>
              </a:ext>
            </a:extLst>
          </p:cNvPr>
          <p:cNvSpPr txBox="1">
            <a:spLocks/>
          </p:cNvSpPr>
          <p:nvPr/>
        </p:nvSpPr>
        <p:spPr>
          <a:xfrm>
            <a:off x="220062" y="558136"/>
            <a:ext cx="7510549" cy="5267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rgbClr val="606060"/>
                </a:solidFill>
                <a:latin typeface="Lucida Sans" panose="020B0602030504020204" pitchFamily="34" charset="0"/>
                <a:ea typeface="+mj-ea"/>
                <a:cs typeface="+mj-cs"/>
              </a:defRPr>
            </a:lvl1pPr>
          </a:lstStyle>
          <a:p>
            <a:r>
              <a:rPr lang="de-DE" sz="2000" b="1">
                <a:solidFill>
                  <a:srgbClr val="002060"/>
                </a:solidFill>
              </a:rPr>
              <a:t>H</a:t>
            </a:r>
            <a:r>
              <a:rPr lang="en-US" sz="2000" b="1">
                <a:solidFill>
                  <a:srgbClr val="002060"/>
                </a:solidFill>
              </a:rPr>
              <a:t>ealing inhibition in chronic wounds</a:t>
            </a:r>
            <a:endParaRPr lang="de-DE" sz="2000" b="1" dirty="0">
              <a:solidFill>
                <a:srgbClr val="00206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92FC2D-6817-43B2-909F-D93B9E236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85" y="1328127"/>
            <a:ext cx="8471654" cy="472854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Defective remodeling of the ECM, a failure to reepithelialize, prolonged inflammation, hyper-proliferation at wound margins </a:t>
            </a:r>
          </a:p>
          <a:p>
            <a:pPr>
              <a:lnSpc>
                <a:spcPct val="150000"/>
              </a:lnSpc>
            </a:pPr>
            <a:endParaRPr lang="en-US" sz="1400" b="1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chronic wounds are </a:t>
            </a: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arrested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in inflammatory or proliferative phase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neutrophiles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remain longer and damage healthy tissue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altered </a:t>
            </a: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gene expression 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of various key cells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high levels of proteolytic enzymes, inflammatory cytokines (TNF</a:t>
            </a:r>
            <a:r>
              <a:rPr lang="el-GR" sz="1400" b="1">
                <a:solidFill>
                  <a:schemeClr val="accent1">
                    <a:lumMod val="50000"/>
                  </a:schemeClr>
                </a:solidFill>
              </a:rPr>
              <a:t>α</a:t>
            </a: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 and IL-1), matrix molecules; low levels of growth factors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Biofilm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is present in over 90% of chronic wounds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     - complex layer of microorganisms embedded in the wound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     - protected from immune response and antibiotics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     - release of cytotoxins </a:t>
            </a:r>
          </a:p>
        </p:txBody>
      </p:sp>
    </p:spTree>
    <p:extLst>
      <p:ext uri="{BB962C8B-B14F-4D97-AF65-F5344CB8AC3E}">
        <p14:creationId xmlns:p14="http://schemas.microsoft.com/office/powerpoint/2010/main" val="2047515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5C9B-69B9-4C8A-B035-568E6EFE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062" y="558136"/>
            <a:ext cx="7510549" cy="526796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Purpose and Contents</a:t>
            </a:r>
            <a:endParaRPr lang="de-DE" sz="2000" b="1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D5FB7-FE7D-4728-840E-CF4AE66A3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078" y="1427696"/>
            <a:ext cx="8471654" cy="4728544"/>
          </a:xfrm>
        </p:spPr>
        <p:txBody>
          <a:bodyPr/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Basic information on different 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acute and chronic wounds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, 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concepts and terminology in 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wound healing and management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, 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common wound 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assessment tools 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used in clinical trials</a:t>
            </a:r>
          </a:p>
          <a:p>
            <a:pPr>
              <a:lnSpc>
                <a:spcPct val="100000"/>
              </a:lnSpc>
            </a:pPr>
            <a:endParaRPr lang="en-US" sz="1400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-Wounds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	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   Pressure ulcers	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   Diabetic foot ulcers	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   Venous leg ulcers	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   Surgical wounds	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   Burns	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-Wound healing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	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   Healing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inhibition in chronic wounds	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   Terminology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in wound healing and management	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-Wound assessment- TIME and TWA frameworks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	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-Assessment tools in clinical trials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	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Accompanying reading material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Test</a:t>
            </a:r>
            <a:endParaRPr lang="de-DE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2FFF9-A1B9-428A-B958-D085EB34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19D58-0396-4126-AD51-3FDBAD05EF6A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05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Lucida Sans"/>
              <a:ea typeface="+mn-ea"/>
              <a:cs typeface="+mn-cs"/>
            </a:endParaRPr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F1ABFDBA-0380-4465-865A-C5733DF04D8A}"/>
              </a:ext>
            </a:extLst>
          </p:cNvPr>
          <p:cNvSpPr txBox="1">
            <a:spLocks/>
          </p:cNvSpPr>
          <p:nvPr/>
        </p:nvSpPr>
        <p:spPr>
          <a:xfrm>
            <a:off x="248772" y="6403340"/>
            <a:ext cx="3094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lang="en-US" sz="105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GCP-Service International</a:t>
            </a:r>
          </a:p>
        </p:txBody>
      </p:sp>
    </p:spTree>
    <p:extLst>
      <p:ext uri="{BB962C8B-B14F-4D97-AF65-F5344CB8AC3E}">
        <p14:creationId xmlns:p14="http://schemas.microsoft.com/office/powerpoint/2010/main" val="2129887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2FC4B-BFD4-4D1A-8EBD-3020AAC0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9D58-0396-4126-AD51-3FDBAD05EF6A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A51B3-8A95-450F-B688-A61919E49611}"/>
              </a:ext>
            </a:extLst>
          </p:cNvPr>
          <p:cNvSpPr txBox="1">
            <a:spLocks/>
          </p:cNvSpPr>
          <p:nvPr/>
        </p:nvSpPr>
        <p:spPr>
          <a:xfrm>
            <a:off x="220062" y="558136"/>
            <a:ext cx="7510549" cy="5267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rgbClr val="606060"/>
                </a:solidFill>
                <a:latin typeface="Lucida Sans" panose="020B0602030504020204" pitchFamily="34" charset="0"/>
                <a:ea typeface="+mj-ea"/>
                <a:cs typeface="+mj-cs"/>
              </a:defRPr>
            </a:lvl1pPr>
          </a:lstStyle>
          <a:p>
            <a:r>
              <a:rPr lang="en-US" sz="2000" b="1">
                <a:solidFill>
                  <a:srgbClr val="002060"/>
                </a:solidFill>
              </a:rPr>
              <a:t>Wound assessment- TIME framework</a:t>
            </a:r>
            <a:endParaRPr lang="de-DE" sz="2000" b="1" dirty="0">
              <a:solidFill>
                <a:srgbClr val="00206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92FC2D-6817-43B2-909F-D93B9E236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85" y="1328126"/>
            <a:ext cx="8471654" cy="4849389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en-US" sz="1400" b="1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+mj-lt"/>
              </a:rPr>
              <a:t>Holistic wound assessment</a:t>
            </a:r>
            <a:endParaRPr lang="en-US" sz="1400" b="1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400" b="1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  <a:latin typeface="+mj-lt"/>
              </a:rPr>
              <a:t>TIMERS 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+mj-lt"/>
              </a:rPr>
              <a:t>(</a:t>
            </a:r>
            <a:r>
              <a:rPr lang="en-US" sz="1400" b="1">
                <a:solidFill>
                  <a:schemeClr val="tx1">
                    <a:lumMod val="50000"/>
                  </a:schemeClr>
                </a:solidFill>
                <a:latin typeface="+mj-lt"/>
              </a:rPr>
              <a:t>R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+mj-lt"/>
              </a:rPr>
              <a:t>- repair/regeneration, </a:t>
            </a:r>
          </a:p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  <a:latin typeface="+mj-lt"/>
              </a:rPr>
              <a:t>              S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+mj-lt"/>
              </a:rPr>
              <a:t>- social factors) </a:t>
            </a: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  <a:latin typeface="+mj-lt"/>
              </a:rPr>
              <a:t>Triangle of Wound Assessment (TWA) 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+mj-lt"/>
              </a:rPr>
              <a:t>- three zones (wound bed, wound edge, and </a:t>
            </a:r>
            <a:r>
              <a:rPr lang="en-US" sz="1400" u="sng">
                <a:solidFill>
                  <a:schemeClr val="tx1">
                    <a:lumMod val="50000"/>
                  </a:schemeClr>
                </a:solidFill>
                <a:latin typeface="+mj-lt"/>
              </a:rPr>
              <a:t>periwound skin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  <a:endParaRPr lang="en-US" sz="1400" b="1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400" b="1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  <a:latin typeface="+mj-lt"/>
              </a:rPr>
              <a:t>Wound bed preparation- 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+mj-lt"/>
              </a:rPr>
              <a:t> management of a wound in order to accelerate healing and/or  facilitate other therapeutic measures </a:t>
            </a: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Debridement-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removal of dead and abnormal tissue, foreign material, excessive exudate and bacteria from the wound</a:t>
            </a: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              contamination – colonization - critical colonization - infection</a:t>
            </a:r>
          </a:p>
          <a:p>
            <a:pPr>
              <a:lnSpc>
                <a:spcPct val="100000"/>
              </a:lnSpc>
            </a:pPr>
            <a:endParaRPr lang="en-US" sz="1400" b="1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  <a:latin typeface="+mj-lt"/>
              </a:rPr>
              <a:t>Moisture balance 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+mj-lt"/>
              </a:rPr>
              <a:t>is essential for wound healing</a:t>
            </a: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  <a:latin typeface="+mj-lt"/>
              </a:rPr>
              <a:t>Healthy wound edges 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+mj-lt"/>
              </a:rPr>
              <a:t>are advancing and contracting the wound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513F5-568A-4C21-995F-D9DB45D1C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1328127"/>
            <a:ext cx="4774867" cy="168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93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2FC4B-BFD4-4D1A-8EBD-3020AAC0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9D58-0396-4126-AD51-3FDBAD05EF6A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A51B3-8A95-450F-B688-A61919E49611}"/>
              </a:ext>
            </a:extLst>
          </p:cNvPr>
          <p:cNvSpPr txBox="1">
            <a:spLocks/>
          </p:cNvSpPr>
          <p:nvPr/>
        </p:nvSpPr>
        <p:spPr>
          <a:xfrm>
            <a:off x="220062" y="558136"/>
            <a:ext cx="7510549" cy="5267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rgbClr val="606060"/>
                </a:solidFill>
                <a:latin typeface="Lucida Sans" panose="020B0602030504020204" pitchFamily="34" charset="0"/>
                <a:ea typeface="+mj-ea"/>
                <a:cs typeface="+mj-cs"/>
              </a:defRPr>
            </a:lvl1pPr>
          </a:lstStyle>
          <a:p>
            <a:r>
              <a:rPr lang="en-US" sz="2000" b="1">
                <a:solidFill>
                  <a:srgbClr val="002060"/>
                </a:solidFill>
              </a:rPr>
              <a:t>Wound assessment in clinical trials</a:t>
            </a:r>
            <a:endParaRPr lang="de-DE" sz="2000" b="1" dirty="0">
              <a:solidFill>
                <a:srgbClr val="00206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92FC2D-6817-43B2-909F-D93B9E236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85" y="1328126"/>
            <a:ext cx="8471654" cy="4849389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Wound size, tissue type, </a:t>
            </a:r>
          </a:p>
          <a:p>
            <a:pPr>
              <a:lnSpc>
                <a:spcPct val="15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exudate, signs of infection </a:t>
            </a:r>
          </a:p>
          <a:p>
            <a:pPr>
              <a:lnSpc>
                <a:spcPct val="15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or inflammation, </a:t>
            </a:r>
          </a:p>
          <a:p>
            <a:pPr>
              <a:lnSpc>
                <a:spcPct val="15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wound pain</a:t>
            </a:r>
            <a:endParaRPr lang="en-US" sz="1400" b="1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BBB6C-5BC6-4872-AB28-665DB2881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016" y="1385787"/>
            <a:ext cx="5757599" cy="479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81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2FC4B-BFD4-4D1A-8EBD-3020AAC0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9D58-0396-4126-AD51-3FDBAD05EF6A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A51B3-8A95-450F-B688-A61919E49611}"/>
              </a:ext>
            </a:extLst>
          </p:cNvPr>
          <p:cNvSpPr txBox="1">
            <a:spLocks/>
          </p:cNvSpPr>
          <p:nvPr/>
        </p:nvSpPr>
        <p:spPr>
          <a:xfrm>
            <a:off x="220062" y="558136"/>
            <a:ext cx="7510549" cy="5267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rgbClr val="606060"/>
                </a:solidFill>
                <a:latin typeface="Lucida Sans" panose="020B0602030504020204" pitchFamily="34" charset="0"/>
                <a:ea typeface="+mj-ea"/>
                <a:cs typeface="+mj-cs"/>
              </a:defRPr>
            </a:lvl1pPr>
          </a:lstStyle>
          <a:p>
            <a:r>
              <a:rPr lang="en-US" sz="2000" b="1">
                <a:solidFill>
                  <a:srgbClr val="002060"/>
                </a:solidFill>
              </a:rPr>
              <a:t>Wound size measurement </a:t>
            </a:r>
            <a:endParaRPr lang="de-DE" sz="2000" b="1" dirty="0">
              <a:solidFill>
                <a:srgbClr val="00206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92FC2D-6817-43B2-909F-D93B9E236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85" y="1328126"/>
            <a:ext cx="8471654" cy="4849389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+mj-lt"/>
              </a:rPr>
              <a:t>changes in wound size are a key indicator of wound status, 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+mj-lt"/>
              </a:rPr>
              <a:t>     healing, response to treatment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+mj-lt"/>
              </a:rPr>
              <a:t>should not be used in isolation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>
              <a:solidFill>
                <a:srgbClr val="000000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400" b="1">
                <a:solidFill>
                  <a:srgbClr val="000000"/>
                </a:solidFill>
                <a:latin typeface="+mj-lt"/>
              </a:rPr>
              <a:t>Ruler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rgbClr val="000000"/>
                </a:solidFill>
                <a:latin typeface="+mj-lt"/>
              </a:rPr>
              <a:t>longest length x greatest width = estimated surface area</a:t>
            </a:r>
          </a:p>
          <a:p>
            <a:pPr>
              <a:lnSpc>
                <a:spcPct val="150000"/>
              </a:lnSpc>
            </a:pPr>
            <a:endParaRPr lang="en-US" sz="1400" b="1">
              <a:solidFill>
                <a:srgbClr val="000000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400" b="1">
                <a:solidFill>
                  <a:srgbClr val="000000"/>
                </a:solidFill>
                <a:latin typeface="+mj-lt"/>
              </a:rPr>
              <a:t>Tracing method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rgbClr val="000000"/>
                </a:solidFill>
                <a:latin typeface="+mj-lt"/>
              </a:rPr>
              <a:t>marker is used to draw around the wound outline on a sheet;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rgbClr val="000000"/>
                </a:solidFill>
                <a:latin typeface="+mj-lt"/>
              </a:rPr>
              <a:t>sheet is dated, labelled, stored in the patient’s record 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rgbClr val="000000"/>
                </a:solidFill>
                <a:latin typeface="+mj-lt"/>
              </a:rPr>
              <a:t>higher accuracy; subjectivity in including partial squares</a:t>
            </a:r>
          </a:p>
          <a:p>
            <a:pPr>
              <a:lnSpc>
                <a:spcPct val="150000"/>
              </a:lnSpc>
            </a:pPr>
            <a:endParaRPr lang="en-US" sz="1400" b="1">
              <a:solidFill>
                <a:srgbClr val="000000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400" b="1">
                <a:solidFill>
                  <a:srgbClr val="000000"/>
                </a:solidFill>
                <a:latin typeface="+mj-lt"/>
              </a:rPr>
              <a:t>Photography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rgbClr val="000000"/>
                </a:solidFill>
                <a:latin typeface="+mj-lt"/>
              </a:rPr>
              <a:t>provides more information about the wound, photos must have a to ruler provide an objective view of size and are taken at the same distance from the wound each time, with patient in same position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746180-3A36-4414-8A3C-65DF0A253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822" y="1802993"/>
            <a:ext cx="1240808" cy="14044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543DDD-583B-44B5-BA98-C93E0963D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822" y="3429000"/>
            <a:ext cx="1158237" cy="15057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E6A6DC-200D-446C-8E9C-E25BE1D3E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883" y="3429000"/>
            <a:ext cx="1080331" cy="147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7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2FC4B-BFD4-4D1A-8EBD-3020AAC0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9D58-0396-4126-AD51-3FDBAD05EF6A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A51B3-8A95-450F-B688-A61919E49611}"/>
              </a:ext>
            </a:extLst>
          </p:cNvPr>
          <p:cNvSpPr txBox="1">
            <a:spLocks/>
          </p:cNvSpPr>
          <p:nvPr/>
        </p:nvSpPr>
        <p:spPr>
          <a:xfrm>
            <a:off x="220062" y="558136"/>
            <a:ext cx="7510549" cy="5267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rgbClr val="606060"/>
                </a:solidFill>
                <a:latin typeface="Lucida Sans" panose="020B0602030504020204" pitchFamily="34" charset="0"/>
                <a:ea typeface="+mj-ea"/>
                <a:cs typeface="+mj-cs"/>
              </a:defRPr>
            </a:lvl1pPr>
          </a:lstStyle>
          <a:p>
            <a:r>
              <a:rPr lang="en-US" sz="2000" b="1">
                <a:solidFill>
                  <a:srgbClr val="002060"/>
                </a:solidFill>
              </a:rPr>
              <a:t>PUSH</a:t>
            </a:r>
            <a:endParaRPr lang="de-DE" sz="2000" b="1" dirty="0">
              <a:solidFill>
                <a:srgbClr val="00206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92FC2D-6817-43B2-909F-D93B9E236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85" y="1328126"/>
            <a:ext cx="8471654" cy="484938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400" b="1">
                <a:solidFill>
                  <a:srgbClr val="000000"/>
                </a:solidFill>
                <a:latin typeface="+mj-lt"/>
              </a:rPr>
              <a:t>Pressure Ulcer Scale for Healing (PUSH) </a:t>
            </a:r>
            <a:endParaRPr lang="en-US" sz="1400">
              <a:solidFill>
                <a:srgbClr val="000000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+mj-lt"/>
              </a:rPr>
              <a:t>quick and easy tool that evaluates pressure ulcers and other types of wounds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+mj-lt"/>
              </a:rPr>
              <a:t>measures three parameters</a:t>
            </a:r>
          </a:p>
          <a:p>
            <a:pPr>
              <a:lnSpc>
                <a:spcPct val="150000"/>
              </a:lnSpc>
            </a:pPr>
            <a:endParaRPr lang="en-US" sz="1400">
              <a:solidFill>
                <a:srgbClr val="000000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1400">
              <a:solidFill>
                <a:srgbClr val="000000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rgbClr val="000000"/>
                </a:solidFill>
                <a:latin typeface="+mj-lt"/>
              </a:rPr>
              <a:t>-subscores are added to arrive at a 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rgbClr val="000000"/>
                </a:solidFill>
                <a:latin typeface="+mj-lt"/>
              </a:rPr>
              <a:t>total score</a:t>
            </a:r>
          </a:p>
          <a:p>
            <a:pPr>
              <a:lnSpc>
                <a:spcPct val="150000"/>
              </a:lnSpc>
            </a:pPr>
            <a:endParaRPr lang="en-US" sz="1400">
              <a:solidFill>
                <a:srgbClr val="000000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rgbClr val="000000"/>
                </a:solidFill>
                <a:latin typeface="+mj-lt"/>
              </a:rPr>
              <a:t>-total scores range from 0 to 17, 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rgbClr val="000000"/>
                </a:solidFill>
                <a:latin typeface="+mj-lt"/>
              </a:rPr>
              <a:t>smaller values- closer to healing</a:t>
            </a:r>
          </a:p>
          <a:p>
            <a:pPr>
              <a:lnSpc>
                <a:spcPct val="150000"/>
              </a:lnSpc>
            </a:pPr>
            <a:endParaRPr lang="en-US" sz="1400">
              <a:solidFill>
                <a:srgbClr val="000000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rgbClr val="000000"/>
                </a:solidFill>
                <a:latin typeface="+mj-lt"/>
              </a:rPr>
              <a:t>-neglect of wound depth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CFD126-C296-4F9D-8A32-78A6C7BCF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604" y="2381694"/>
            <a:ext cx="5034435" cy="21903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3F1AFC-B19C-4982-AD50-4B4E4A365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403" y="4944607"/>
            <a:ext cx="5029636" cy="11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84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2FC4B-BFD4-4D1A-8EBD-3020AAC0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9D58-0396-4126-AD51-3FDBAD05EF6A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A51B3-8A95-450F-B688-A61919E49611}"/>
              </a:ext>
            </a:extLst>
          </p:cNvPr>
          <p:cNvSpPr txBox="1">
            <a:spLocks/>
          </p:cNvSpPr>
          <p:nvPr/>
        </p:nvSpPr>
        <p:spPr>
          <a:xfrm>
            <a:off x="220062" y="558136"/>
            <a:ext cx="7510549" cy="5267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rgbClr val="606060"/>
                </a:solidFill>
                <a:latin typeface="Lucida Sans" panose="020B0602030504020204" pitchFamily="34" charset="0"/>
                <a:ea typeface="+mj-ea"/>
                <a:cs typeface="+mj-cs"/>
              </a:defRPr>
            </a:lvl1pPr>
          </a:lstStyle>
          <a:p>
            <a:r>
              <a:rPr lang="en-US" sz="2000" b="1">
                <a:solidFill>
                  <a:srgbClr val="002060"/>
                </a:solidFill>
              </a:rPr>
              <a:t>BWAT </a:t>
            </a:r>
            <a:endParaRPr lang="de-DE" sz="2000" b="1" dirty="0">
              <a:solidFill>
                <a:srgbClr val="00206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92FC2D-6817-43B2-909F-D93B9E236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85" y="1328126"/>
            <a:ext cx="8471654" cy="484938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  <a:latin typeface="+mn-lt"/>
              </a:rPr>
              <a:t>Bates-Jensen wound assessment tool (BWAT)</a:t>
            </a:r>
          </a:p>
          <a:p>
            <a:pPr>
              <a:lnSpc>
                <a:spcPct val="100000"/>
              </a:lnSpc>
            </a:pPr>
            <a:endParaRPr lang="en-US" sz="1400" b="1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+mn-lt"/>
              </a:rPr>
              <a:t>applicable to a wide variety of wounds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+mn-lt"/>
              </a:rPr>
              <a:t>assesses 13 items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+mn-lt"/>
              </a:rPr>
              <a:t>1- healthiest, 5- unhealthiest attribute </a:t>
            </a:r>
          </a:p>
          <a:p>
            <a:pPr>
              <a:lnSpc>
                <a:spcPct val="100000"/>
              </a:lnSpc>
            </a:pPr>
            <a:endParaRPr lang="en-US" sz="1400">
              <a:solidFill>
                <a:srgbClr val="000000"/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1400">
              <a:solidFill>
                <a:srgbClr val="000000"/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+mn-lt"/>
              </a:rPr>
              <a:t>- scores are added up to produce a total score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+mn-lt"/>
              </a:rPr>
              <a:t>- smaller value- wound closer to healing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+mn-lt"/>
              </a:rPr>
              <a:t>- total scores can be plotted on a Likert scale 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+mn-lt"/>
              </a:rPr>
              <a:t>- used for development of other tools</a:t>
            </a:r>
          </a:p>
          <a:p>
            <a:pPr>
              <a:lnSpc>
                <a:spcPct val="100000"/>
              </a:lnSpc>
            </a:pPr>
            <a:endParaRPr lang="en-US" sz="1400" b="1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1400" b="1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1400" b="1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08F23F-A75F-4E78-A7A2-04814F37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757" y="1643930"/>
            <a:ext cx="3962858" cy="36886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CDCA4A-B102-43A1-8854-6D2379FD1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988" y="5444680"/>
            <a:ext cx="4532051" cy="671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F95753-193A-4280-B0BA-881481AA2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32" y="3891515"/>
            <a:ext cx="3689498" cy="223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3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2FC4B-BFD4-4D1A-8EBD-3020AAC0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9D58-0396-4126-AD51-3FDBAD05EF6A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A51B3-8A95-450F-B688-A61919E49611}"/>
              </a:ext>
            </a:extLst>
          </p:cNvPr>
          <p:cNvSpPr txBox="1">
            <a:spLocks/>
          </p:cNvSpPr>
          <p:nvPr/>
        </p:nvSpPr>
        <p:spPr>
          <a:xfrm>
            <a:off x="220062" y="558136"/>
            <a:ext cx="7510549" cy="5267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rgbClr val="606060"/>
                </a:solidFill>
                <a:latin typeface="Lucida Sans" panose="020B0602030504020204" pitchFamily="34" charset="0"/>
                <a:ea typeface="+mj-ea"/>
                <a:cs typeface="+mj-cs"/>
              </a:defRPr>
            </a:lvl1pPr>
          </a:lstStyle>
          <a:p>
            <a:r>
              <a:rPr lang="en-US" sz="2000" b="1">
                <a:solidFill>
                  <a:srgbClr val="002060"/>
                </a:solidFill>
              </a:rPr>
              <a:t>Wound quality of life (QoL) questionnaire </a:t>
            </a:r>
            <a:endParaRPr lang="de-DE" sz="2000" b="1" dirty="0">
              <a:solidFill>
                <a:srgbClr val="00206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92FC2D-6817-43B2-909F-D93B9E236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85" y="1328126"/>
            <a:ext cx="3863490" cy="484938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+mj-lt"/>
              </a:rPr>
              <a:t>17 items assessing impairments within past 7 days</a:t>
            </a:r>
          </a:p>
          <a:p>
            <a:pPr>
              <a:lnSpc>
                <a:spcPct val="15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+mj-lt"/>
              </a:rPr>
              <a:t>- 0=’not at all’ to 4=’very much’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+mj-lt"/>
              </a:rPr>
              <a:t>- global score is computed by averaging all items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+mj-lt"/>
              </a:rPr>
              <a:t>- minimal important difference (MID) in overall score is 0.5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+mj-lt"/>
              </a:rPr>
              <a:t>- subscales (‘Body’, ‘Psyche’, ‘Everyday life’) 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sz="140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44D4FD-7BC1-41D0-909B-4DA74C56B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875" y="1313645"/>
            <a:ext cx="4651879" cy="48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88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2FC4B-BFD4-4D1A-8EBD-3020AAC0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9D58-0396-4126-AD51-3FDBAD05EF6A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A51B3-8A95-450F-B688-A61919E49611}"/>
              </a:ext>
            </a:extLst>
          </p:cNvPr>
          <p:cNvSpPr txBox="1">
            <a:spLocks/>
          </p:cNvSpPr>
          <p:nvPr/>
        </p:nvSpPr>
        <p:spPr>
          <a:xfrm>
            <a:off x="220062" y="558136"/>
            <a:ext cx="7510549" cy="5267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rgbClr val="606060"/>
                </a:solidFill>
                <a:latin typeface="Lucida Sans" panose="020B0602030504020204" pitchFamily="34" charset="0"/>
                <a:ea typeface="+mj-ea"/>
                <a:cs typeface="+mj-cs"/>
              </a:defRPr>
            </a:lvl1pPr>
          </a:lstStyle>
          <a:p>
            <a:r>
              <a:rPr lang="en-US" sz="2000" b="1">
                <a:solidFill>
                  <a:srgbClr val="002060"/>
                </a:solidFill>
              </a:rPr>
              <a:t>Visual analogue scale (VAS) for wound pain  </a:t>
            </a:r>
            <a:endParaRPr lang="de-DE" sz="2000" b="1" dirty="0">
              <a:solidFill>
                <a:srgbClr val="00206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92FC2D-6817-43B2-909F-D93B9E236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85" y="1328126"/>
            <a:ext cx="3863490" cy="484938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+mj-lt"/>
              </a:rPr>
              <a:t>- psychometric response scale </a:t>
            </a:r>
          </a:p>
          <a:p>
            <a:pPr>
              <a:lnSpc>
                <a:spcPct val="15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+mj-lt"/>
              </a:rPr>
              <a:t>- patients indicate their level of agreement to a statement by indicating a position along a continuous line</a:t>
            </a:r>
          </a:p>
          <a:p>
            <a:pPr>
              <a:lnSpc>
                <a:spcPct val="15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+mj-lt"/>
              </a:rPr>
              <a:t>- </a:t>
            </a:r>
            <a:r>
              <a:rPr lang="en-US" sz="1400" b="1">
                <a:solidFill>
                  <a:schemeClr val="tx1">
                    <a:lumMod val="50000"/>
                  </a:schemeClr>
                </a:solidFill>
                <a:latin typeface="+mj-lt"/>
              </a:rPr>
              <a:t>Wong-Baker Faces-Rating Scale (FRS) 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+mj-lt"/>
              </a:rPr>
              <a:t>to assess pain in pediatric or geriatric patients</a:t>
            </a:r>
          </a:p>
          <a:p>
            <a:pPr>
              <a:lnSpc>
                <a:spcPct val="15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+mj-lt"/>
              </a:rPr>
              <a:t>- additional specialized pain assessment tools for chronic pain</a:t>
            </a:r>
          </a:p>
          <a:p>
            <a:pPr>
              <a:lnSpc>
                <a:spcPct val="15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CB151-21F2-4F67-A631-6EE6A0368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199" y="1844193"/>
            <a:ext cx="4719882" cy="31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18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EE448A2-F850-406F-8670-8AD677B3E5BD}"/>
              </a:ext>
            </a:extLst>
          </p:cNvPr>
          <p:cNvSpPr/>
          <p:nvPr/>
        </p:nvSpPr>
        <p:spPr>
          <a:xfrm>
            <a:off x="4744239" y="4301248"/>
            <a:ext cx="349359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100" b="1" dirty="0">
                <a:solidFill>
                  <a:schemeClr val="accent3">
                    <a:lumMod val="50000"/>
                  </a:schemeClr>
                </a:solidFill>
                <a:cs typeface="Arial" charset="0"/>
              </a:rPr>
              <a:t>Sinisa Simonovic</a:t>
            </a:r>
          </a:p>
          <a:p>
            <a:pPr>
              <a:defRPr/>
            </a:pPr>
            <a:r>
              <a:rPr lang="de-DE" sz="1000" b="1" dirty="0">
                <a:solidFill>
                  <a:schemeClr val="accent3">
                    <a:lumMod val="50000"/>
                  </a:schemeClr>
                </a:solidFill>
                <a:cs typeface="Arial" charset="0"/>
              </a:rPr>
              <a:t>Medical Writer | Scientific Consultant </a:t>
            </a:r>
          </a:p>
          <a:p>
            <a:pPr>
              <a:defRPr/>
            </a:pPr>
            <a:r>
              <a:rPr lang="en-US" sz="1000" b="1" dirty="0">
                <a:solidFill>
                  <a:schemeClr val="accent3">
                    <a:lumMod val="50000"/>
                  </a:schemeClr>
                </a:solidFill>
                <a:latin typeface="+mn-lt"/>
                <a:cs typeface="Arial" charset="0"/>
              </a:rPr>
              <a:t>Anne-Conway-Straße</a:t>
            </a:r>
          </a:p>
          <a:p>
            <a:pPr>
              <a:defRPr/>
            </a:pPr>
            <a:r>
              <a:rPr lang="en-US" sz="1000" b="1" dirty="0">
                <a:solidFill>
                  <a:schemeClr val="accent3">
                    <a:lumMod val="50000"/>
                  </a:schemeClr>
                </a:solidFill>
                <a:latin typeface="+mn-lt"/>
                <a:cs typeface="Arial" charset="0"/>
              </a:rPr>
              <a:t>28359 Bremen, Germany</a:t>
            </a:r>
          </a:p>
          <a:p>
            <a:pPr>
              <a:defRPr/>
            </a:pPr>
            <a:endParaRPr lang="en-US" sz="1000" b="1" dirty="0">
              <a:solidFill>
                <a:schemeClr val="accent3">
                  <a:lumMod val="50000"/>
                </a:schemeClr>
              </a:solidFill>
              <a:cs typeface="Arial" charset="0"/>
            </a:endParaRPr>
          </a:p>
          <a:p>
            <a:pPr>
              <a:defRPr/>
            </a:pPr>
            <a:r>
              <a:rPr lang="en-US" sz="1000" b="1" dirty="0">
                <a:solidFill>
                  <a:schemeClr val="accent3">
                    <a:lumMod val="50000"/>
                  </a:schemeClr>
                </a:solidFill>
                <a:latin typeface="+mn-lt"/>
                <a:cs typeface="Arial" charset="0"/>
              </a:rPr>
              <a:t>Tel      : +49 (0)421 89 67 66 78</a:t>
            </a:r>
            <a:endParaRPr lang="en-US" sz="1000" b="1" dirty="0">
              <a:solidFill>
                <a:schemeClr val="accent3">
                  <a:lumMod val="50000"/>
                </a:schemeClr>
              </a:solidFill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US" sz="1000" b="1" dirty="0">
                <a:solidFill>
                  <a:schemeClr val="accent3">
                    <a:lumMod val="50000"/>
                  </a:schemeClr>
                </a:solidFill>
                <a:latin typeface="+mn-lt"/>
                <a:cs typeface="Arial" charset="0"/>
              </a:rPr>
              <a:t>Email  :</a:t>
            </a:r>
            <a:r>
              <a:rPr lang="en-US" sz="1000" b="1" dirty="0">
                <a:solidFill>
                  <a:srgbClr val="4060AF"/>
                </a:solidFill>
                <a:latin typeface="+mn-lt"/>
                <a:cs typeface="Arial" charset="0"/>
              </a:rPr>
              <a:t> </a:t>
            </a:r>
            <a:r>
              <a:rPr lang="en-US" sz="1000" b="1" u="sng" dirty="0">
                <a:solidFill>
                  <a:srgbClr val="294983"/>
                </a:solidFill>
                <a:latin typeface="+mn-lt"/>
                <a:cs typeface="Arial" charset="0"/>
              </a:rPr>
              <a:t>ssimonovic@gcp-service.com</a:t>
            </a:r>
            <a:endParaRPr lang="de-DE" sz="1000" dirty="0">
              <a:solidFill>
                <a:srgbClr val="294983"/>
              </a:solidFill>
              <a:latin typeface="+mn-lt"/>
              <a:cs typeface="Arial" charset="0"/>
            </a:endParaRPr>
          </a:p>
          <a:p>
            <a:pPr>
              <a:defRPr/>
            </a:pPr>
            <a:r>
              <a:rPr lang="en-US" sz="1000" b="1" dirty="0">
                <a:solidFill>
                  <a:schemeClr val="tx1"/>
                </a:solidFill>
                <a:latin typeface="+mn-lt"/>
                <a:cs typeface="Arial" charset="0"/>
              </a:rPr>
              <a:t>Web</a:t>
            </a:r>
            <a:r>
              <a:rPr lang="en-US" sz="1000" b="1" dirty="0">
                <a:solidFill>
                  <a:srgbClr val="4060AF"/>
                </a:solidFill>
                <a:latin typeface="+mn-lt"/>
                <a:cs typeface="Arial" charset="0"/>
              </a:rPr>
              <a:t>     :</a:t>
            </a:r>
            <a:r>
              <a:rPr lang="en-US" sz="1000" b="1" u="sng" dirty="0">
                <a:solidFill>
                  <a:srgbClr val="294983"/>
                </a:solidFill>
                <a:latin typeface="+mn-lt"/>
                <a:cs typeface="Arial" charset="0"/>
              </a:rPr>
              <a:t>www.gcp-service.com</a:t>
            </a:r>
            <a:endParaRPr lang="de-DE" sz="1000" dirty="0">
              <a:solidFill>
                <a:srgbClr val="294983"/>
              </a:solidFill>
              <a:latin typeface="+mn-lt"/>
              <a:cs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ECC03-ADC1-4945-B2C4-0D6A1EB51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E19D58-0396-4126-AD51-3FDBAD05EF6A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F3DCEA1A-001C-4932-827A-7D79FF1BB866}"/>
              </a:ext>
            </a:extLst>
          </p:cNvPr>
          <p:cNvSpPr txBox="1">
            <a:spLocks/>
          </p:cNvSpPr>
          <p:nvPr/>
        </p:nvSpPr>
        <p:spPr>
          <a:xfrm>
            <a:off x="248772" y="6403340"/>
            <a:ext cx="3094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lang="en-US" sz="105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GCP-Service International</a:t>
            </a:r>
          </a:p>
        </p:txBody>
      </p:sp>
    </p:spTree>
    <p:extLst>
      <p:ext uri="{BB962C8B-B14F-4D97-AF65-F5344CB8AC3E}">
        <p14:creationId xmlns:p14="http://schemas.microsoft.com/office/powerpoint/2010/main" val="4180916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5C9B-69B9-4C8A-B035-568E6EFE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062" y="558136"/>
            <a:ext cx="7510549" cy="526796"/>
          </a:xfrm>
        </p:spPr>
        <p:txBody>
          <a:bodyPr>
            <a:normAutofit/>
          </a:bodyPr>
          <a:lstStyle/>
          <a:p>
            <a:r>
              <a:rPr lang="de-DE" sz="2000" b="1" dirty="0" err="1">
                <a:solidFill>
                  <a:srgbClr val="002060"/>
                </a:solidFill>
              </a:rPr>
              <a:t>Introduction</a:t>
            </a:r>
            <a:endParaRPr lang="de-DE" sz="2000" b="1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D5FB7-FE7D-4728-840E-CF4AE66A3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85" y="1328127"/>
            <a:ext cx="8471654" cy="47285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b="1">
                <a:solidFill>
                  <a:schemeClr val="tx1">
                    <a:lumMod val="50000"/>
                  </a:schemeClr>
                </a:solidFill>
              </a:rPr>
              <a:t>      </a:t>
            </a:r>
          </a:p>
          <a:p>
            <a:pPr>
              <a:lnSpc>
                <a:spcPct val="100000"/>
              </a:lnSpc>
            </a:pPr>
            <a:r>
              <a:rPr lang="en-US" sz="1600" b="1">
                <a:solidFill>
                  <a:schemeClr val="tx1">
                    <a:lumMod val="50000"/>
                  </a:schemeClr>
                </a:solidFill>
              </a:rPr>
              <a:t>                      Acute</a:t>
            </a:r>
            <a:endParaRPr lang="en-US" sz="1600" b="1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600" b="1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b="1">
                <a:solidFill>
                  <a:schemeClr val="tx1">
                    <a:lumMod val="50000"/>
                  </a:schemeClr>
                </a:solidFill>
              </a:rPr>
              <a:t>Wounds      </a:t>
            </a:r>
          </a:p>
          <a:p>
            <a:pPr>
              <a:lnSpc>
                <a:spcPct val="100000"/>
              </a:lnSpc>
            </a:pPr>
            <a:r>
              <a:rPr lang="en-US" sz="1600" b="1">
                <a:solidFill>
                  <a:schemeClr val="tx1">
                    <a:lumMod val="50000"/>
                  </a:schemeClr>
                </a:solidFill>
              </a:rPr>
              <a:t>                      Chronic    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(pressure ulcers, diabetic foot ulcers, venous ulcers and  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                                            arterial ulcers)</a:t>
            </a:r>
          </a:p>
          <a:p>
            <a:pPr>
              <a:lnSpc>
                <a:spcPct val="100000"/>
              </a:lnSpc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600" u="sng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600" u="sng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u="sng">
                <a:solidFill>
                  <a:schemeClr val="tx1">
                    <a:lumMod val="50000"/>
                  </a:schemeClr>
                </a:solidFill>
              </a:rPr>
              <a:t>Chronic wounds </a:t>
            </a:r>
          </a:p>
          <a:p>
            <a:pPr>
              <a:lnSpc>
                <a:spcPct val="100000"/>
              </a:lnSpc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much more common in </a:t>
            </a: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older people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dramatically reduce patients’ </a:t>
            </a: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quality of life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high </a:t>
            </a: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costs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to the health care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great </a:t>
            </a: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variation in care</a:t>
            </a:r>
            <a:endParaRPr lang="en-US" sz="1600" b="1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                                                                     </a:t>
            </a:r>
            <a:r>
              <a:rPr lang="en-US" sz="1400" i="1">
                <a:solidFill>
                  <a:schemeClr val="tx1">
                    <a:lumMod val="50000"/>
                  </a:schemeClr>
                </a:solidFill>
              </a:rPr>
              <a:t>Worldwide wound incidence (millions)</a:t>
            </a:r>
            <a:endParaRPr lang="en-US" sz="1600" i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2FFF9-A1B9-428A-B958-D085EB34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19D58-0396-4126-AD51-3FDBAD05EF6A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05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Lucida Sans"/>
              <a:ea typeface="+mn-ea"/>
              <a:cs typeface="+mn-cs"/>
            </a:endParaRP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7C725B43-1F13-4A12-8D8D-4E9459177B53}"/>
              </a:ext>
            </a:extLst>
          </p:cNvPr>
          <p:cNvSpPr txBox="1">
            <a:spLocks/>
          </p:cNvSpPr>
          <p:nvPr/>
        </p:nvSpPr>
        <p:spPr>
          <a:xfrm>
            <a:off x="248772" y="6403340"/>
            <a:ext cx="3094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lang="en-US" sz="105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GCP-Service International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10FA60-3FD5-4E8B-BB43-FE81B947CFE6}"/>
              </a:ext>
            </a:extLst>
          </p:cNvPr>
          <p:cNvCxnSpPr/>
          <p:nvPr/>
        </p:nvCxnSpPr>
        <p:spPr>
          <a:xfrm flipV="1">
            <a:off x="1358900" y="1788805"/>
            <a:ext cx="355600" cy="29210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547C5D-EDA8-49C1-8913-E8722C0D97EA}"/>
              </a:ext>
            </a:extLst>
          </p:cNvPr>
          <p:cNvCxnSpPr/>
          <p:nvPr/>
        </p:nvCxnSpPr>
        <p:spPr>
          <a:xfrm>
            <a:off x="1358900" y="2351374"/>
            <a:ext cx="355600" cy="15240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B0375CF-634D-479D-BBB3-9C8BF48C7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2882793"/>
            <a:ext cx="3583039" cy="24783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64037C-DDD0-4F06-B419-B020C0112D33}"/>
              </a:ext>
            </a:extLst>
          </p:cNvPr>
          <p:cNvSpPr/>
          <p:nvPr/>
        </p:nvSpPr>
        <p:spPr>
          <a:xfrm>
            <a:off x="318385" y="1973561"/>
            <a:ext cx="1004938" cy="4168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srgbClr val="5F5F5F">
                    <a:lumMod val="50000"/>
                  </a:srgbClr>
                </a:solidFill>
                <a:latin typeface="Lucida Sans"/>
              </a:rPr>
              <a:t>Wounds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5F5F5F">
                  <a:lumMod val="50000"/>
                </a:srgbClr>
              </a:solidFill>
              <a:effectLst/>
              <a:uLnTx/>
              <a:uFillTx/>
              <a:latin typeface="Lucida Sans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91A3F5-273F-420D-8927-9D9DE7A0A9B7}"/>
              </a:ext>
            </a:extLst>
          </p:cNvPr>
          <p:cNvSpPr/>
          <p:nvPr/>
        </p:nvSpPr>
        <p:spPr>
          <a:xfrm>
            <a:off x="1818836" y="1556683"/>
            <a:ext cx="943269" cy="4168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srgbClr val="5F5F5F">
                    <a:lumMod val="50000"/>
                  </a:srgbClr>
                </a:solidFill>
                <a:latin typeface="Lucida Sans"/>
              </a:rPr>
              <a:t>Acute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5F5F5F">
                  <a:lumMod val="50000"/>
                </a:srgbClr>
              </a:solidFill>
              <a:effectLst/>
              <a:uLnTx/>
              <a:uFillTx/>
              <a:latin typeface="Lucida Sans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B109C2-E0F6-42E6-974D-421996A1D1ED}"/>
              </a:ext>
            </a:extLst>
          </p:cNvPr>
          <p:cNvSpPr/>
          <p:nvPr/>
        </p:nvSpPr>
        <p:spPr>
          <a:xfrm>
            <a:off x="1810952" y="2320230"/>
            <a:ext cx="959036" cy="4168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srgbClr val="5F5F5F">
                    <a:lumMod val="50000"/>
                  </a:srgbClr>
                </a:solidFill>
                <a:latin typeface="Lucida Sans"/>
              </a:rPr>
              <a:t>Chronic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5F5F5F">
                  <a:lumMod val="50000"/>
                </a:srgbClr>
              </a:solidFill>
              <a:effectLst/>
              <a:uLnTx/>
              <a:uFillTx/>
              <a:latin typeface="Lucida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52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5C9B-69B9-4C8A-B035-568E6EFE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062" y="558136"/>
            <a:ext cx="7510549" cy="526796"/>
          </a:xfrm>
        </p:spPr>
        <p:txBody>
          <a:bodyPr>
            <a:normAutofit/>
          </a:bodyPr>
          <a:lstStyle/>
          <a:p>
            <a:r>
              <a:rPr lang="de-DE" sz="2000" b="1">
                <a:solidFill>
                  <a:srgbClr val="002060"/>
                </a:solidFill>
              </a:rPr>
              <a:t>Introduction</a:t>
            </a:r>
            <a:endParaRPr lang="de-DE" sz="2000" b="1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D5FB7-FE7D-4728-840E-CF4AE66A3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85" y="1328127"/>
            <a:ext cx="8471654" cy="472854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400" b="1">
                <a:solidFill>
                  <a:schemeClr val="tx2">
                    <a:lumMod val="50000"/>
                  </a:schemeClr>
                </a:solidFill>
              </a:rPr>
              <a:t>Conducting clinical trials in wound care is difficult</a:t>
            </a: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availability of patients in a given time period (trial length, budget)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doing blinded studies is difficult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u="sng">
                <a:solidFill>
                  <a:schemeClr val="tx1">
                    <a:lumMod val="50000"/>
                  </a:schemeClr>
                </a:solidFill>
              </a:rPr>
              <a:t>Acute wound patients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prevalence of acute wounds uncertain within a specific time frame; young pateints- exclusion criteria</a:t>
            </a:r>
            <a:endParaRPr lang="en-US" sz="1400" u="sng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u="sng">
                <a:solidFill>
                  <a:schemeClr val="tx1">
                    <a:lumMod val="50000"/>
                  </a:schemeClr>
                </a:solidFill>
              </a:rPr>
              <a:t>Chronic wound patients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elderly patients, concomitant diseases, limitations in mobility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                                                                     </a:t>
            </a:r>
            <a:endParaRPr lang="en-US" sz="1600" i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2FFF9-A1B9-428A-B958-D085EB34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19D58-0396-4126-AD51-3FDBAD05EF6A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05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Lucida Sans"/>
              <a:ea typeface="+mn-ea"/>
              <a:cs typeface="+mn-cs"/>
            </a:endParaRP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7C725B43-1F13-4A12-8D8D-4E9459177B53}"/>
              </a:ext>
            </a:extLst>
          </p:cNvPr>
          <p:cNvSpPr txBox="1">
            <a:spLocks/>
          </p:cNvSpPr>
          <p:nvPr/>
        </p:nvSpPr>
        <p:spPr>
          <a:xfrm>
            <a:off x="248772" y="6403340"/>
            <a:ext cx="3094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lang="en-US" sz="105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GCP-Service International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EF621A-2F2C-4AD0-BAFC-FA2A67AF3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76" y="4418535"/>
            <a:ext cx="7710539" cy="163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27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5C9B-69B9-4C8A-B035-568E6EFE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062" y="558136"/>
            <a:ext cx="7510549" cy="526796"/>
          </a:xfrm>
        </p:spPr>
        <p:txBody>
          <a:bodyPr>
            <a:normAutofit/>
          </a:bodyPr>
          <a:lstStyle/>
          <a:p>
            <a:r>
              <a:rPr lang="de-DE" sz="2000" b="1">
                <a:solidFill>
                  <a:srgbClr val="002060"/>
                </a:solidFill>
              </a:rPr>
              <a:t>Pressure ulcers</a:t>
            </a:r>
            <a:endParaRPr lang="de-DE" sz="2000" b="1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D5FB7-FE7D-4728-840E-CF4AE66A3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85" y="1328127"/>
            <a:ext cx="8471654" cy="472854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skin and underlying tissue is injured because of long term pressure or friction, ulceration usually develops from ischemia</a:t>
            </a:r>
          </a:p>
          <a:p>
            <a:pPr>
              <a:lnSpc>
                <a:spcPct val="15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bony area of the body- sacrum, coccyx, heels, hips, elbows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common in people with paralysis and during acute care hospitalizations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risk factors- malnutrition, diabetes, loss of sensation, and hypotension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                                                                     </a:t>
            </a:r>
            <a:endParaRPr lang="en-US" sz="1600" i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2FFF9-A1B9-428A-B958-D085EB34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19D58-0396-4126-AD51-3FDBAD05EF6A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05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Lucida Sans"/>
              <a:ea typeface="+mn-ea"/>
              <a:cs typeface="+mn-cs"/>
            </a:endParaRP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7C725B43-1F13-4A12-8D8D-4E9459177B53}"/>
              </a:ext>
            </a:extLst>
          </p:cNvPr>
          <p:cNvSpPr txBox="1">
            <a:spLocks/>
          </p:cNvSpPr>
          <p:nvPr/>
        </p:nvSpPr>
        <p:spPr>
          <a:xfrm>
            <a:off x="248772" y="6403340"/>
            <a:ext cx="3094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lang="en-US" sz="105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GCP-Service International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B88CC-284B-48FE-98D1-59CAC0CD9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31" y="3947013"/>
            <a:ext cx="2950720" cy="1749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54B960-AEC3-474D-B83A-DD9DAF879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362" y="4309599"/>
            <a:ext cx="1755800" cy="12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10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5C9B-69B9-4C8A-B035-568E6EFE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062" y="558136"/>
            <a:ext cx="7510549" cy="526796"/>
          </a:xfrm>
        </p:spPr>
        <p:txBody>
          <a:bodyPr>
            <a:normAutofit/>
          </a:bodyPr>
          <a:lstStyle/>
          <a:p>
            <a:r>
              <a:rPr lang="de-DE" sz="2000" b="1">
                <a:solidFill>
                  <a:srgbClr val="002060"/>
                </a:solidFill>
              </a:rPr>
              <a:t>Pressure ulcers</a:t>
            </a:r>
            <a:endParaRPr lang="de-DE" sz="2000" b="1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D5FB7-FE7D-4728-840E-CF4AE66A3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85" y="1328127"/>
            <a:ext cx="8471654" cy="48174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Classification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- depending on their depth and affected tissues</a:t>
            </a:r>
            <a:endParaRPr lang="en-US" sz="1400" b="1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Stage I – discolored and painful skin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Stage II - open wound or blister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Stage III - reaches to deepest layer of the skin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Stage IV – exposure of bone/muscle, necrosis, smell </a:t>
            </a:r>
          </a:p>
          <a:p>
            <a:pPr>
              <a:lnSpc>
                <a:spcPct val="15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400" b="1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400" b="1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400" b="1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Prevention and treatment</a:t>
            </a: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Redistribution of pressure to other body areas, regularly turning the patient;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cleaning, antiseptics, and wound dressings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                                                                     </a:t>
            </a:r>
            <a:endParaRPr lang="en-US" sz="1600" i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2FFF9-A1B9-428A-B958-D085EB34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19D58-0396-4126-AD51-3FDBAD05EF6A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05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Lucida Sans"/>
              <a:ea typeface="+mn-ea"/>
              <a:cs typeface="+mn-cs"/>
            </a:endParaRP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7C725B43-1F13-4A12-8D8D-4E9459177B53}"/>
              </a:ext>
            </a:extLst>
          </p:cNvPr>
          <p:cNvSpPr txBox="1">
            <a:spLocks/>
          </p:cNvSpPr>
          <p:nvPr/>
        </p:nvSpPr>
        <p:spPr>
          <a:xfrm>
            <a:off x="248772" y="6403340"/>
            <a:ext cx="3094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lang="en-US" sz="105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GCP-Service International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B98203-220F-48C6-89F3-BF1099C07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364" y="3640079"/>
            <a:ext cx="5088247" cy="12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83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5C9B-69B9-4C8A-B035-568E6EFE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062" y="558136"/>
            <a:ext cx="7510549" cy="526796"/>
          </a:xfrm>
        </p:spPr>
        <p:txBody>
          <a:bodyPr>
            <a:normAutofit/>
          </a:bodyPr>
          <a:lstStyle/>
          <a:p>
            <a:r>
              <a:rPr lang="de-DE" sz="2000" b="1">
                <a:solidFill>
                  <a:srgbClr val="002060"/>
                </a:solidFill>
              </a:rPr>
              <a:t>Diabetic foot ulcers</a:t>
            </a:r>
            <a:endParaRPr lang="de-DE" sz="2000" b="1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D5FB7-FE7D-4728-840E-CF4AE66A3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85" y="1328127"/>
            <a:ext cx="8471654" cy="47285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Complication of diabetes mellitus, and the main component of the diabetic foot </a:t>
            </a:r>
          </a:p>
          <a:p>
            <a:pPr>
              <a:lnSpc>
                <a:spcPct val="100000"/>
              </a:lnSpc>
            </a:pPr>
            <a:endParaRPr lang="en-US" sz="1400" b="1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- 15% of people with diabetes affected, main cause of lower-leg amputations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- common under big toes and the balls of feet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- weeks or months to heal, longer in case of high blood sugar and pressure to ulcer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- neuropathy- unnoticed injuries- infections and hindered healing     </a:t>
            </a: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Wagner grading system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  </a:t>
            </a: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0- no ulcer present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1- ulcer involving all skin layers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2- involving ligaments and muscle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3- abscess or infection of muscle, 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                             tendon, bone)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4- limited gangrene 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5- extensive gangrene </a:t>
            </a: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                          </a:t>
            </a:r>
            <a:endParaRPr lang="en-US" sz="1600" i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2FFF9-A1B9-428A-B958-D085EB34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19D58-0396-4126-AD51-3FDBAD05EF6A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05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Lucida Sans"/>
              <a:ea typeface="+mn-ea"/>
              <a:cs typeface="+mn-cs"/>
            </a:endParaRP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7C725B43-1F13-4A12-8D8D-4E9459177B53}"/>
              </a:ext>
            </a:extLst>
          </p:cNvPr>
          <p:cNvSpPr txBox="1">
            <a:spLocks/>
          </p:cNvSpPr>
          <p:nvPr/>
        </p:nvSpPr>
        <p:spPr>
          <a:xfrm>
            <a:off x="248772" y="6403340"/>
            <a:ext cx="3094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lang="en-US" sz="105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GCP-Service International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BD372-0827-4985-B052-85D278884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548" y="3587577"/>
            <a:ext cx="3981033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98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5C9B-69B9-4C8A-B035-568E6EFE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062" y="558136"/>
            <a:ext cx="7510549" cy="526796"/>
          </a:xfrm>
        </p:spPr>
        <p:txBody>
          <a:bodyPr>
            <a:normAutofit/>
          </a:bodyPr>
          <a:lstStyle/>
          <a:p>
            <a:r>
              <a:rPr lang="de-DE" sz="2000" b="1">
                <a:solidFill>
                  <a:srgbClr val="002060"/>
                </a:solidFill>
              </a:rPr>
              <a:t>Diabetic foot ulcers</a:t>
            </a:r>
            <a:endParaRPr lang="de-DE" sz="2000" b="1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D5FB7-FE7D-4728-840E-CF4AE66A3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85" y="1328127"/>
            <a:ext cx="6834890" cy="4728544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en-US" sz="1400" b="1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Prevention 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foot care and hygiene, injury avoidance, special diabetic footwear, patient education,  frequent doctor examinations</a:t>
            </a: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400" b="1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Treatment 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-management of diabetes and improvement of glycemic control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-wound care (cleansing, debridement, dressings and bandaging), antibiotics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-staying off the feet to prevent pain and pressure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-off-loading (redistribution of weight-bearing load to larger foot area) </a:t>
            </a:r>
          </a:p>
          <a:p>
            <a:pPr>
              <a:lnSpc>
                <a:spcPct val="15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           total contact casting (TCC)</a:t>
            </a: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-surgery, hyperbaric oxygen therapy, negative pressure therapy, ozone, phototherapy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2FFF9-A1B9-428A-B958-D085EB34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19D58-0396-4126-AD51-3FDBAD05EF6A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05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Lucida Sans"/>
              <a:ea typeface="+mn-ea"/>
              <a:cs typeface="+mn-cs"/>
            </a:endParaRP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7C725B43-1F13-4A12-8D8D-4E9459177B53}"/>
              </a:ext>
            </a:extLst>
          </p:cNvPr>
          <p:cNvSpPr txBox="1">
            <a:spLocks/>
          </p:cNvSpPr>
          <p:nvPr/>
        </p:nvSpPr>
        <p:spPr>
          <a:xfrm>
            <a:off x="248772" y="6403340"/>
            <a:ext cx="3094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lang="en-US" sz="105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GCP-Service International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85BAB3-73BF-4EC2-8E8D-A1F478D7A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566" y="1659120"/>
            <a:ext cx="1181152" cy="1652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FAF96A-D169-4D95-83BC-63B0ECD2E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275" y="3903355"/>
            <a:ext cx="1574935" cy="191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16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5C9B-69B9-4C8A-B035-568E6EFE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062" y="558136"/>
            <a:ext cx="7510549" cy="526796"/>
          </a:xfrm>
        </p:spPr>
        <p:txBody>
          <a:bodyPr>
            <a:normAutofit/>
          </a:bodyPr>
          <a:lstStyle/>
          <a:p>
            <a:r>
              <a:rPr lang="de-DE" sz="2000" b="1">
                <a:solidFill>
                  <a:srgbClr val="002060"/>
                </a:solidFill>
              </a:rPr>
              <a:t>Venous leg ulcers</a:t>
            </a:r>
            <a:endParaRPr lang="de-DE" sz="2000" b="1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D5FB7-FE7D-4728-840E-CF4AE66A3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85" y="1328127"/>
            <a:ext cx="8471654" cy="47285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Breaks in the skin unable to heal for at least 6 weeks (chronic VLUs)</a:t>
            </a: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in gaiter region of the lower leg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shallow, irregularly shaped, heavily exudative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single ulcer lasts 6 to 9 months, high recurrence rate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severe distress and negative effect on the quality of life, 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   pain, patents’ mobility and the ability to work limited, 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   frequent hospital visits necessary</a:t>
            </a: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Causes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-abnormalities of </a:t>
            </a: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vein walls</a:t>
            </a:r>
          </a:p>
          <a:p>
            <a:pPr>
              <a:lnSpc>
                <a:spcPct val="150000"/>
              </a:lnSpc>
            </a:pPr>
            <a:r>
              <a:rPr lang="en-US" sz="1400" i="1">
                <a:solidFill>
                  <a:schemeClr val="tx2">
                    <a:lumMod val="50000"/>
                  </a:schemeClr>
                </a:solidFill>
              </a:rPr>
              <a:t>               valves fail to close- swelling and stretching of outside veins- retrograde blood flow-        </a:t>
            </a:r>
          </a:p>
          <a:p>
            <a:pPr>
              <a:lnSpc>
                <a:spcPct val="150000"/>
              </a:lnSpc>
            </a:pPr>
            <a:r>
              <a:rPr lang="en-US" sz="1400" i="1">
                <a:solidFill>
                  <a:schemeClr val="tx2">
                    <a:lumMod val="50000"/>
                  </a:schemeClr>
                </a:solidFill>
              </a:rPr>
              <a:t>               venous hypertension- venous insufficiency- ulcer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-dysfunction of the </a:t>
            </a: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calf muscle pump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     promotes blood return from lower extremities against gravitational force,  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     depends on the full range of motion of ankle joint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2FFF9-A1B9-428A-B958-D085EB34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19D58-0396-4126-AD51-3FDBAD05EF6A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05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Lucida Sans"/>
              <a:ea typeface="+mn-ea"/>
              <a:cs typeface="+mn-cs"/>
            </a:endParaRP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7C725B43-1F13-4A12-8D8D-4E9459177B53}"/>
              </a:ext>
            </a:extLst>
          </p:cNvPr>
          <p:cNvSpPr txBox="1">
            <a:spLocks/>
          </p:cNvSpPr>
          <p:nvPr/>
        </p:nvSpPr>
        <p:spPr>
          <a:xfrm>
            <a:off x="248772" y="6403340"/>
            <a:ext cx="3094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lang="en-US" sz="105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GCP-Service International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4DBEC-7DAF-4B14-95DE-0D052EEDA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906" y="1892099"/>
            <a:ext cx="2043446" cy="153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65062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_Template">
  <a:themeElements>
    <a:clrScheme name="GCP">
      <a:dk1>
        <a:srgbClr val="5F5F5F"/>
      </a:dk1>
      <a:lt1>
        <a:sysClr val="window" lastClr="FFFFFF"/>
      </a:lt1>
      <a:dk2>
        <a:srgbClr val="4060AF"/>
      </a:dk2>
      <a:lt2>
        <a:srgbClr val="FFFFFF"/>
      </a:lt2>
      <a:accent1>
        <a:srgbClr val="4472C4"/>
      </a:accent1>
      <a:accent2>
        <a:srgbClr val="5F5F5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1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1856</Words>
  <Application>Microsoft Office PowerPoint</Application>
  <PresentationFormat>On-screen Show (4:3)</PresentationFormat>
  <Paragraphs>421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Lucida Sans</vt:lpstr>
      <vt:lpstr>Lucida Sans </vt:lpstr>
      <vt:lpstr>Symbol</vt:lpstr>
      <vt:lpstr>Präsentation_Template</vt:lpstr>
      <vt:lpstr>Wounds training  29.9.2021   Sinisa Simonovic- Medical Writer | Scientific Consultant </vt:lpstr>
      <vt:lpstr>Purpose and Contents</vt:lpstr>
      <vt:lpstr>Introduction</vt:lpstr>
      <vt:lpstr>Introduction</vt:lpstr>
      <vt:lpstr>Pressure ulcers</vt:lpstr>
      <vt:lpstr>Pressure ulcers</vt:lpstr>
      <vt:lpstr>Diabetic foot ulcers</vt:lpstr>
      <vt:lpstr>Diabetic foot ulcers</vt:lpstr>
      <vt:lpstr>Venous leg ulcers</vt:lpstr>
      <vt:lpstr>Venous leg ulcers</vt:lpstr>
      <vt:lpstr>Surgical wounds</vt:lpstr>
      <vt:lpstr>Surgical wounds</vt:lpstr>
      <vt:lpstr>Burns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Dörte Hagemann</dc:creator>
  <cp:lastModifiedBy>Sinisa Simonovic</cp:lastModifiedBy>
  <cp:revision>543</cp:revision>
  <cp:lastPrinted>2021-03-03T13:30:28Z</cp:lastPrinted>
  <dcterms:created xsi:type="dcterms:W3CDTF">2018-01-21T09:52:14Z</dcterms:created>
  <dcterms:modified xsi:type="dcterms:W3CDTF">2021-09-21T09:35:58Z</dcterms:modified>
</cp:coreProperties>
</file>